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24"/>
  </p:notesMasterIdLst>
  <p:sldIdLst>
    <p:sldId id="324" r:id="rId2"/>
    <p:sldId id="348" r:id="rId3"/>
    <p:sldId id="273" r:id="rId4"/>
    <p:sldId id="274" r:id="rId5"/>
    <p:sldId id="275" r:id="rId6"/>
    <p:sldId id="325" r:id="rId7"/>
    <p:sldId id="276" r:id="rId8"/>
    <p:sldId id="326" r:id="rId9"/>
    <p:sldId id="278" r:id="rId10"/>
    <p:sldId id="279" r:id="rId11"/>
    <p:sldId id="280" r:id="rId12"/>
    <p:sldId id="327" r:id="rId13"/>
    <p:sldId id="281" r:id="rId14"/>
    <p:sldId id="282" r:id="rId15"/>
    <p:sldId id="328" r:id="rId16"/>
    <p:sldId id="277" r:id="rId17"/>
    <p:sldId id="283" r:id="rId18"/>
    <p:sldId id="284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667"/>
    <a:srgbClr val="197875"/>
    <a:srgbClr val="80FF00"/>
    <a:srgbClr val="00A19C"/>
    <a:srgbClr val="41ABB8"/>
    <a:srgbClr val="1FCD5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992" y="5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C6055-69C0-9047-B06F-A8245149448D}" type="datetimeFigureOut">
              <a:rPr lang="en-GB"/>
              <a:pPr/>
              <a:t>08/02/2022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284EA-EAEF-BA4E-92DC-B717D94720B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284EA-EAEF-BA4E-92DC-B717D94720B9}" type="slidenum">
              <a:rPr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0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522" y="1964267"/>
            <a:ext cx="9269129" cy="24214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effectLst/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9291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9620599" cy="138006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90701"/>
            <a:ext cx="10131425" cy="4000500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Franklin Gothic Book"/>
                <a:cs typeface="Franklin Gothic Book"/>
              </a:defRPr>
            </a:lvl1pPr>
            <a:lvl2pPr>
              <a:defRPr>
                <a:latin typeface="Franklin Gothic Book"/>
                <a:cs typeface="Franklin Gothic Book"/>
              </a:defRPr>
            </a:lvl2pPr>
            <a:lvl3pPr>
              <a:defRPr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306400" y="2231924"/>
            <a:ext cx="1797050" cy="47519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861"/>
            <a:ext cx="6654800" cy="57150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 baseline="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Lesson 0 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11761" y="4861"/>
            <a:ext cx="627540" cy="571500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1/1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350500" y="0"/>
            <a:ext cx="1841500" cy="571500"/>
          </a:xfrm>
          <a:prstGeom prst="rect">
            <a:avLst/>
          </a:prstGeom>
        </p:spPr>
        <p:txBody>
          <a:bodyPr lIns="54000" rIns="90000" anchor="ctr"/>
          <a:lstStyle>
            <a:lvl1pPr marL="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9144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3716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8288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Book page 0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525" y="177221"/>
            <a:ext cx="313975" cy="242617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0477500" y="2232025"/>
            <a:ext cx="1454150" cy="47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9144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3716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8288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See exercise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861"/>
            <a:ext cx="6654800" cy="57150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 baseline="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/>
              <a:t>0 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11761" y="4861"/>
            <a:ext cx="627540" cy="571500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/>
              <a:t>1/1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131425" cy="138006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1" y="1765300"/>
            <a:ext cx="10131425" cy="4025900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Franklin Gothic Book"/>
                <a:cs typeface="Franklin Gothic Book"/>
              </a:defRPr>
            </a:lvl1pPr>
            <a:lvl2pPr>
              <a:defRPr>
                <a:latin typeface="Franklin Gothic Book"/>
                <a:cs typeface="Franklin Gothic Book"/>
              </a:defRPr>
            </a:lvl2pPr>
            <a:lvl3pPr>
              <a:defRPr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350500" y="0"/>
            <a:ext cx="1841500" cy="571500"/>
          </a:xfrm>
          <a:prstGeom prst="rect">
            <a:avLst/>
          </a:prstGeom>
        </p:spPr>
        <p:txBody>
          <a:bodyPr lIns="54000" rIns="90000" anchor="ctr"/>
          <a:lstStyle>
            <a:lvl1pPr marL="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9144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3716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8288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Book page 0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525" y="177221"/>
            <a:ext cx="313975" cy="2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9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861"/>
            <a:ext cx="6654800" cy="57150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 baseline="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Lesson 0  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11761" y="4861"/>
            <a:ext cx="627540" cy="571500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1/1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akground.jpg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400"/>
            <a:ext cx="12192000" cy="6324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3000" y="5791200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0630"/>
            <a:ext cx="12192000" cy="5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2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4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043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Lesson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6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Plan your time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Gantt chart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Shows the </a:t>
            </a: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timing of each task</a:t>
            </a:r>
            <a:r>
              <a:rPr lang="en-GB" dirty="0"/>
              <a:t>.</a:t>
            </a:r>
          </a:p>
          <a:p>
            <a:pPr>
              <a:buNone/>
            </a:pPr>
            <a:endParaRPr lang="en-GB" dirty="0"/>
          </a:p>
          <a:p>
            <a:pPr lvl="0"/>
            <a:r>
              <a:rPr lang="en-GB" dirty="0"/>
              <a:t>Column 1: A list of activities.</a:t>
            </a:r>
          </a:p>
          <a:p>
            <a:pPr lvl="0"/>
            <a:r>
              <a:rPr lang="en-GB" dirty="0"/>
              <a:t>Row 1: A suitable time scale.</a:t>
            </a:r>
          </a:p>
          <a:p>
            <a:pPr lvl="0"/>
            <a:r>
              <a:rPr lang="en-GB" dirty="0"/>
              <a:t>A bar represents each activity.</a:t>
            </a:r>
          </a:p>
          <a:p>
            <a:r>
              <a:rPr lang="en-GB" dirty="0"/>
              <a:t>Length of bar represents start, </a:t>
            </a:r>
            <a:br>
              <a:rPr lang="en-GB" dirty="0"/>
            </a:br>
            <a:r>
              <a:rPr lang="en-GB" dirty="0"/>
              <a:t>duration and end date.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8  Additional management tools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40–41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2.5</a:t>
            </a:r>
          </a:p>
          <a:p>
            <a:endParaRPr lang="en-US"/>
          </a:p>
        </p:txBody>
      </p:sp>
      <p:pic>
        <p:nvPicPr>
          <p:cNvPr id="4" name="Picture 3" descr="shutterstock John T Takai 109488278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095" y="1423560"/>
            <a:ext cx="4840811" cy="4840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00" y="4265899"/>
            <a:ext cx="1719072" cy="20238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39301" y="3900490"/>
            <a:ext cx="2471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>
                <a:latin typeface="Franklin Gothic Book" charset="0"/>
                <a:ea typeface="Franklin Gothic Book" charset="0"/>
                <a:cs typeface="Franklin Gothic Book" charset="0"/>
              </a:rPr>
              <a:t>Gantt, an American engineer.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PERT chart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25601"/>
            <a:ext cx="4229099" cy="4165600"/>
          </a:xfrm>
        </p:spPr>
        <p:txBody>
          <a:bodyPr/>
          <a:lstStyle/>
          <a:p>
            <a:pPr>
              <a:spcAft>
                <a:spcPts val="2200"/>
              </a:spcAft>
              <a:buNone/>
            </a:pPr>
            <a:r>
              <a:rPr lang="en-GB" dirty="0"/>
              <a:t>Identifies the </a:t>
            </a: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critical path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GB" dirty="0"/>
              <a:t>for a project.</a:t>
            </a:r>
          </a:p>
          <a:p>
            <a:pPr lvl="0"/>
            <a:r>
              <a:rPr lang="en-GB" dirty="0"/>
              <a:t>PERT chart shows the relationship between the activities of your project.</a:t>
            </a:r>
          </a:p>
          <a:p>
            <a:pPr lvl="0"/>
            <a:r>
              <a:rPr lang="en-GB" dirty="0"/>
              <a:t>Looks at the time needed to complete each task.</a:t>
            </a:r>
          </a:p>
          <a:p>
            <a:r>
              <a:rPr lang="en-GB" dirty="0"/>
              <a:t>Shows the sequences in which the tasks will take place.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8  Additional management tools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3/3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42–43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2.6</a:t>
            </a:r>
          </a:p>
        </p:txBody>
      </p:sp>
      <p:pic>
        <p:nvPicPr>
          <p:cNvPr id="4" name="Picture 3" descr="epq to draws copy2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192" b="79259"/>
          <a:stretch>
            <a:fillRect/>
          </a:stretch>
        </p:blipFill>
        <p:spPr>
          <a:xfrm>
            <a:off x="4551839" y="1590841"/>
            <a:ext cx="6719411" cy="2875164"/>
          </a:xfrm>
          <a:prstGeom prst="rect">
            <a:avLst/>
          </a:prstGeom>
        </p:spPr>
      </p:pic>
      <p:pic>
        <p:nvPicPr>
          <p:cNvPr id="5" name="Picture 4" descr="gantt chart screensh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87" y="4648636"/>
            <a:ext cx="8208963" cy="15315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0" y="4283374"/>
            <a:ext cx="393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Franklin Gothic Book" charset="0"/>
                <a:ea typeface="Franklin Gothic Book" charset="0"/>
                <a:cs typeface="Franklin Gothic Book" charset="0"/>
              </a:rPr>
              <a:t>GANTT chart for same kind of project building a shed.</a:t>
            </a:r>
          </a:p>
          <a:p>
            <a:endParaRPr lang="en-US" sz="120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9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Dealing with data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9  Dealing with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and secondary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Primary data</a:t>
            </a:r>
          </a:p>
          <a:p>
            <a:pPr lvl="0"/>
            <a:r>
              <a:rPr lang="en-GB" dirty="0"/>
              <a:t>Data collected first hand from your own research.</a:t>
            </a:r>
          </a:p>
          <a:p>
            <a:pPr lvl="0"/>
            <a:r>
              <a:rPr lang="en-GB" b="1" i="1" dirty="0">
                <a:latin typeface="Franklin Gothic Demi" charset="0"/>
                <a:ea typeface="Franklin Gothic Demi" charset="0"/>
                <a:cs typeface="Franklin Gothic Demi" charset="0"/>
              </a:rPr>
              <a:t>No requirement</a:t>
            </a: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GB" dirty="0">
                <a:ea typeface="Franklin Gothic Demi" charset="0"/>
              </a:rPr>
              <a:t>to use primary data in your study</a:t>
            </a:r>
            <a:r>
              <a:rPr lang="en-GB" dirty="0"/>
              <a:t>.</a:t>
            </a:r>
          </a:p>
          <a:p>
            <a:pPr lvl="0"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Secondary data</a:t>
            </a:r>
          </a:p>
          <a:p>
            <a:pPr lvl="0"/>
            <a:r>
              <a:rPr lang="en-GB" dirty="0"/>
              <a:t>Data collected by someone else.</a:t>
            </a:r>
          </a:p>
          <a:p>
            <a:r>
              <a:rPr lang="en-GB" dirty="0"/>
              <a:t>Your literature review collects secondary data.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46</a:t>
            </a:r>
          </a:p>
        </p:txBody>
      </p:sp>
      <p:pic>
        <p:nvPicPr>
          <p:cNvPr id="4" name="Picture 3" descr="Ch3 triangulation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66" r="75394"/>
          <a:stretch/>
        </p:blipFill>
        <p:spPr>
          <a:xfrm>
            <a:off x="6039239" y="1765300"/>
            <a:ext cx="6572584" cy="47323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Quantitative and qualitative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Quantitative data  </a:t>
            </a:r>
            <a:endParaRPr lang="en-GB" dirty="0"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lvl="0"/>
            <a:r>
              <a:rPr lang="en-GB" dirty="0"/>
              <a:t>How much, i.e. quantity.</a:t>
            </a:r>
          </a:p>
          <a:p>
            <a:pPr lvl="0"/>
            <a:r>
              <a:rPr lang="en-GB" dirty="0"/>
              <a:t>Summarised using measures of central tendency and dispersion and graphs.</a:t>
            </a:r>
          </a:p>
          <a:p>
            <a:pPr lvl="0"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Qualitative data </a:t>
            </a:r>
            <a:endParaRPr lang="en-GB" dirty="0"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lvl="0"/>
            <a:r>
              <a:rPr lang="en-GB" dirty="0"/>
              <a:t>Non-numerical, e.g. words or pictures.</a:t>
            </a:r>
          </a:p>
          <a:p>
            <a:pPr lvl="0"/>
            <a:r>
              <a:rPr lang="en-GB" dirty="0"/>
              <a:t>Analysed thematically. </a:t>
            </a:r>
          </a:p>
          <a:p>
            <a:r>
              <a:rPr lang="en-GB" dirty="0"/>
              <a:t>Can count the number of times a word is used, becomes quantitative.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9  Dealing with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47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3.1</a:t>
            </a:r>
          </a:p>
        </p:txBody>
      </p:sp>
      <p:pic>
        <p:nvPicPr>
          <p:cNvPr id="4" name="Picture 3" descr="shutterstock Ann Baldwin 20805790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3287" y="3327400"/>
            <a:ext cx="3660613" cy="288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5723751"/>
            <a:ext cx="4530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Franklin Gothic Book" charset="0"/>
                <a:ea typeface="Franklin Gothic Book" charset="0"/>
                <a:cs typeface="Franklin Gothic Book" charset="0"/>
              </a:rPr>
              <a:t>A picture can be described quantitatively or qualitatively.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Lessons 10 &amp; 11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Collecting primary data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ethical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0"/>
              </a:spcAft>
              <a:buNone/>
            </a:pPr>
            <a:r>
              <a:rPr lang="en-GB" dirty="0"/>
              <a:t>A </a:t>
            </a: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conflict</a:t>
            </a:r>
            <a:r>
              <a:rPr lang="en-GB" dirty="0"/>
              <a:t> between what a researcher wants and the rights of the participant.</a:t>
            </a:r>
          </a:p>
          <a:p>
            <a:pPr lvl="0"/>
            <a:r>
              <a:rPr lang="en-GB" dirty="0"/>
              <a:t>Informed consent.</a:t>
            </a:r>
          </a:p>
          <a:p>
            <a:pPr lvl="0"/>
            <a:r>
              <a:rPr lang="en-GB" dirty="0"/>
              <a:t>Deception.</a:t>
            </a:r>
          </a:p>
          <a:p>
            <a:pPr lvl="0"/>
            <a:r>
              <a:rPr lang="en-GB" dirty="0"/>
              <a:t>Right to withdraw.</a:t>
            </a:r>
          </a:p>
          <a:p>
            <a:pPr lvl="0"/>
            <a:r>
              <a:rPr lang="en-GB" dirty="0"/>
              <a:t>Protection of participants.</a:t>
            </a:r>
          </a:p>
          <a:p>
            <a:pPr lvl="0"/>
            <a:r>
              <a:rPr lang="en-GB" dirty="0"/>
              <a:t>Anonymity and confidentiality.</a:t>
            </a:r>
          </a:p>
          <a:p>
            <a:r>
              <a:rPr lang="en-GB" dirty="0"/>
              <a:t>Privacy.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Lessons 10 &amp; 11  Collecting primary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48–49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3.2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292" y="2065866"/>
            <a:ext cx="6964567" cy="47921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Dealing with ethical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Before study: Gaining informed consent</a:t>
            </a:r>
            <a:endParaRPr lang="en-GB" dirty="0"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lvl="0"/>
            <a:r>
              <a:rPr lang="en-GB" dirty="0"/>
              <a:t>Rationale.</a:t>
            </a:r>
          </a:p>
          <a:p>
            <a:pPr lvl="0"/>
            <a:r>
              <a:rPr lang="en-GB" dirty="0"/>
              <a:t>Why participants selected.</a:t>
            </a:r>
          </a:p>
          <a:p>
            <a:pPr lvl="0"/>
            <a:r>
              <a:rPr lang="en-GB" dirty="0"/>
              <a:t>Right to withdraw.</a:t>
            </a:r>
          </a:p>
          <a:p>
            <a:pPr lvl="0"/>
            <a:r>
              <a:rPr lang="en-GB" dirty="0"/>
              <a:t>What they are required to do.</a:t>
            </a:r>
          </a:p>
          <a:p>
            <a:pPr lvl="0"/>
            <a:r>
              <a:rPr lang="en-GB" dirty="0"/>
              <a:t>How data stored.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Lessons 10 &amp; 11  Collecting primary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50–51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3.3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2040467"/>
            <a:ext cx="5356226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>
              <a:spcAft>
                <a:spcPts val="1000"/>
              </a:spcAft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After study: Debriefing</a:t>
            </a:r>
          </a:p>
          <a:p>
            <a:pPr marL="570150" lvl="0" indent="-285750">
              <a:spcAft>
                <a:spcPts val="1000"/>
              </a:spcAft>
              <a:buFont typeface="Arial" charset="0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Title of study.</a:t>
            </a:r>
          </a:p>
          <a:p>
            <a:pPr marL="570150" lvl="0" indent="-285750">
              <a:spcAft>
                <a:spcPts val="1000"/>
              </a:spcAft>
              <a:buFont typeface="Arial" charset="0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Thank you.</a:t>
            </a:r>
          </a:p>
          <a:p>
            <a:pPr marL="570150" lvl="0" indent="-285750">
              <a:spcAft>
                <a:spcPts val="1000"/>
              </a:spcAft>
              <a:buFont typeface="Arial" charset="0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Purpose of study, how findings used.</a:t>
            </a:r>
          </a:p>
          <a:p>
            <a:pPr marL="570150" lvl="0" indent="-285750">
              <a:spcAft>
                <a:spcPts val="1000"/>
              </a:spcAft>
              <a:buFont typeface="Arial" charset="0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Rationale for any deception.</a:t>
            </a:r>
          </a:p>
          <a:p>
            <a:pPr marL="570150" lvl="0" indent="-285750">
              <a:spcAft>
                <a:spcPts val="1000"/>
              </a:spcAft>
              <a:buFont typeface="Arial" charset="0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Confirm anonymity.</a:t>
            </a:r>
          </a:p>
          <a:p>
            <a:pPr marL="570150" lvl="0" indent="-285750">
              <a:spcAft>
                <a:spcPts val="1000"/>
              </a:spcAft>
              <a:buFont typeface="Arial" charset="0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Right to withdraw data.</a:t>
            </a:r>
          </a:p>
          <a:p>
            <a:pPr marL="570150" lvl="0" indent="-285750">
              <a:spcAft>
                <a:spcPts val="1000"/>
              </a:spcAft>
              <a:buFont typeface="Arial" charset="0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Enquire about any possible distress.</a:t>
            </a:r>
          </a:p>
          <a:p>
            <a:pPr marL="570150" indent="-285750">
              <a:spcAft>
                <a:spcPts val="1000"/>
              </a:spcAft>
              <a:buFont typeface="Arial" charset="0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Your contact details. </a:t>
            </a:r>
            <a:endParaRPr lang="en-US" dirty="0">
              <a:latin typeface="Franklin Gothic Book"/>
              <a:cs typeface="Franklin Gothic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460" y="2507190"/>
            <a:ext cx="2519540" cy="37793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90701"/>
            <a:ext cx="10131425" cy="3602877"/>
          </a:xfrm>
        </p:spPr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Selecting a sample</a:t>
            </a:r>
          </a:p>
          <a:p>
            <a:pPr lvl="0"/>
            <a:r>
              <a:rPr lang="en-GB" dirty="0"/>
              <a:t>Define target population.</a:t>
            </a:r>
          </a:p>
          <a:p>
            <a:pPr lvl="0"/>
            <a:r>
              <a:rPr lang="en-GB" dirty="0"/>
              <a:t>Either use whole target population or aim to select a representative sample.</a:t>
            </a:r>
          </a:p>
          <a:p>
            <a:pPr lvl="0"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Probability sampling</a:t>
            </a:r>
          </a:p>
          <a:p>
            <a:pPr lvl="0"/>
            <a:r>
              <a:rPr lang="en-GB" dirty="0"/>
              <a:t>Random.</a:t>
            </a:r>
          </a:p>
          <a:p>
            <a:pPr lvl="0"/>
            <a:r>
              <a:rPr lang="en-GB" dirty="0"/>
              <a:t>Systematic.</a:t>
            </a:r>
          </a:p>
          <a:p>
            <a:pPr lvl="0"/>
            <a:r>
              <a:rPr lang="en-GB" dirty="0"/>
              <a:t>Stratified.</a:t>
            </a:r>
          </a:p>
          <a:p>
            <a:pPr lvl="0">
              <a:buNone/>
            </a:pPr>
            <a:endParaRPr lang="en-GB" dirty="0"/>
          </a:p>
          <a:p>
            <a:pPr lvl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Lessons 10 &amp; 11  Collecting primary data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3/7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52–53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3.4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5900" y="3403290"/>
            <a:ext cx="54864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Non-probability sampling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Convenience.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Self-selected/volunteer.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Quota.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Snowball.</a:t>
            </a:r>
          </a:p>
        </p:txBody>
      </p:sp>
      <p:pic>
        <p:nvPicPr>
          <p:cNvPr id="5" name="Picture 4" descr="selection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396" r="1926"/>
          <a:stretch/>
        </p:blipFill>
        <p:spPr>
          <a:xfrm>
            <a:off x="7340601" y="3217332"/>
            <a:ext cx="4851399" cy="3076063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Self-report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9700"/>
            <a:ext cx="10131425" cy="4381501"/>
          </a:xfrm>
        </p:spPr>
        <p:txBody>
          <a:bodyPr/>
          <a:lstStyle/>
          <a:p>
            <a:pPr>
              <a:buNone/>
            </a:pPr>
            <a:r>
              <a:rPr lang="en-GB" b="1" dirty="0"/>
              <a:t>Questionnaire</a:t>
            </a:r>
            <a:r>
              <a:rPr lang="en-GB" dirty="0"/>
              <a:t> = fixed set of written questions.</a:t>
            </a:r>
          </a:p>
          <a:p>
            <a:pPr>
              <a:buNone/>
            </a:pPr>
            <a:r>
              <a:rPr lang="en-GB" b="1" dirty="0"/>
              <a:t>Interview</a:t>
            </a:r>
            <a:r>
              <a:rPr lang="en-GB" dirty="0"/>
              <a:t> = interviewer can adapt questions.</a:t>
            </a:r>
          </a:p>
          <a:p>
            <a:pPr>
              <a:spcBef>
                <a:spcPts val="600"/>
              </a:spcBef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Step 1 Developing good questions</a:t>
            </a:r>
            <a:r>
              <a:rPr lang="en-GB" b="1" dirty="0">
                <a:latin typeface="Franklin Gothic Medium"/>
                <a:cs typeface="Franklin Gothic Medium"/>
              </a:rPr>
              <a:t>.</a:t>
            </a:r>
            <a:endParaRPr lang="en-GB" dirty="0">
              <a:latin typeface="Franklin Gothic Medium"/>
              <a:cs typeface="Franklin Gothic Medium"/>
            </a:endParaRPr>
          </a:p>
          <a:p>
            <a:pPr lvl="0">
              <a:spcAft>
                <a:spcPts val="600"/>
              </a:spcAft>
            </a:pPr>
            <a:r>
              <a:rPr lang="en-GB" dirty="0"/>
              <a:t>Clarity (e.g. jargon, double-barrelled, double negative).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Bias (leading questions).</a:t>
            </a:r>
          </a:p>
          <a:p>
            <a:pPr lvl="0"/>
            <a:r>
              <a:rPr lang="en-GB" dirty="0"/>
              <a:t>Analysis (closed versus open questions).</a:t>
            </a:r>
          </a:p>
          <a:p>
            <a:pPr>
              <a:spcBef>
                <a:spcPts val="400"/>
              </a:spcBef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Step 2 Design a good questionnaire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Order of questions.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Variety.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Response set.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Filler questions.</a:t>
            </a:r>
          </a:p>
          <a:p>
            <a:pPr>
              <a:spcAft>
                <a:spcPts val="800"/>
              </a:spcAft>
            </a:pPr>
            <a:r>
              <a:rPr lang="en-GB" dirty="0"/>
              <a:t>Distribution.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Lessons 10 &amp; 11  Collecting primary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4/7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54–55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3.5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613"/>
          <a:stretch/>
        </p:blipFill>
        <p:spPr>
          <a:xfrm>
            <a:off x="6617810" y="2770189"/>
            <a:ext cx="4787901" cy="35036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>
                <a:latin typeface="Franklin Gothic Demi" charset="0"/>
                <a:ea typeface="Franklin Gothic Demi" charset="0"/>
                <a:cs typeface="Franklin Gothic Demi" charset="0"/>
              </a:rPr>
              <a:t>Threats to effective time management:</a:t>
            </a:r>
          </a:p>
          <a:p>
            <a:pPr lvl="0"/>
            <a:r>
              <a:rPr lang="en-GB"/>
              <a:t>Lack of objectives.</a:t>
            </a:r>
          </a:p>
          <a:p>
            <a:pPr lvl="0"/>
            <a:r>
              <a:rPr lang="en-GB"/>
              <a:t>Lack of clarity about the task.</a:t>
            </a:r>
          </a:p>
          <a:p>
            <a:pPr lvl="0"/>
            <a:r>
              <a:rPr lang="en-GB"/>
              <a:t>Disorganisation.</a:t>
            </a:r>
          </a:p>
          <a:p>
            <a:pPr lvl="0"/>
            <a:r>
              <a:rPr lang="en-GB"/>
              <a:t>Unforeseen crises or commitments.</a:t>
            </a:r>
          </a:p>
          <a:p>
            <a:pPr lvl="0"/>
            <a:r>
              <a:rPr lang="en-GB"/>
              <a:t>Perfectionism.</a:t>
            </a:r>
          </a:p>
          <a:p>
            <a:pPr lvl="0"/>
            <a:r>
              <a:rPr lang="en-GB"/>
              <a:t>Performance-debilitating circumstances.</a:t>
            </a:r>
          </a:p>
          <a:p>
            <a:r>
              <a:rPr lang="en-GB"/>
              <a:t>Procrastination.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6  Plan your time and 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30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2.1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665" y="1790701"/>
            <a:ext cx="4260849" cy="319563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829405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Self-report techniques</a:t>
            </a:r>
            <a:r>
              <a:rPr lang="en-GB" sz="2400" dirty="0"/>
              <a:t> (</a:t>
            </a:r>
            <a:r>
              <a:rPr lang="en-GB" sz="2400" cap="none" dirty="0"/>
              <a:t>continued</a:t>
            </a:r>
            <a:r>
              <a:rPr lang="en-GB" sz="2400" dirty="0"/>
              <a:t>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35100"/>
            <a:ext cx="10131425" cy="4356101"/>
          </a:xfrm>
        </p:spPr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Step 3 Pilot study.</a:t>
            </a:r>
          </a:p>
          <a:p>
            <a:pPr lvl="0"/>
            <a:r>
              <a:rPr lang="en-GB" dirty="0"/>
              <a:t>Stage 1: </a:t>
            </a:r>
          </a:p>
          <a:p>
            <a:pPr marL="526950" lvl="1" indent="-177750"/>
            <a:r>
              <a:rPr lang="en-GB" dirty="0"/>
              <a:t>Select small representative sample.</a:t>
            </a:r>
          </a:p>
          <a:p>
            <a:pPr marL="526950" lvl="1" indent="-177750"/>
            <a:r>
              <a:rPr lang="en-GB" dirty="0"/>
              <a:t>Test instructions, questions, equipment.</a:t>
            </a:r>
          </a:p>
          <a:p>
            <a:pPr lvl="0"/>
            <a:r>
              <a:rPr lang="en-GB" dirty="0"/>
              <a:t>Stage 2: Make changes.</a:t>
            </a:r>
          </a:p>
          <a:p>
            <a:pPr>
              <a:spcBef>
                <a:spcPts val="800"/>
              </a:spcBef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Step 4 Considering reliability and validity.</a:t>
            </a:r>
          </a:p>
          <a:p>
            <a:pPr lvl="0"/>
            <a:r>
              <a:rPr lang="en-GB" dirty="0"/>
              <a:t>Internal reliability – split half.</a:t>
            </a:r>
          </a:p>
          <a:p>
            <a:pPr lvl="0"/>
            <a:r>
              <a:rPr lang="en-GB" dirty="0"/>
              <a:t>External reliability – test-retest.</a:t>
            </a:r>
          </a:p>
          <a:p>
            <a:pPr lvl="0"/>
            <a:r>
              <a:rPr lang="en-GB" dirty="0"/>
              <a:t>Internal validity – leading questions, social desirability bias.</a:t>
            </a:r>
          </a:p>
          <a:p>
            <a:pPr lvl="0"/>
            <a:r>
              <a:rPr lang="en-GB" dirty="0"/>
              <a:t>External validity – population validity.</a:t>
            </a:r>
          </a:p>
          <a:p>
            <a:pPr>
              <a:spcBef>
                <a:spcPts val="1000"/>
              </a:spcBef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Step 5 Select sample. </a:t>
            </a:r>
            <a:endParaRPr lang="en-US" b="1" dirty="0"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Lessons 10 &amp; 11  Collecting primary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5/7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56–57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3.6</a:t>
            </a:r>
          </a:p>
        </p:txBody>
      </p:sp>
      <p:pic>
        <p:nvPicPr>
          <p:cNvPr id="6" name="Picture 5" descr="shutterstock iQoncept 165084671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364" y="846138"/>
            <a:ext cx="3773935" cy="3721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Observational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00200"/>
            <a:ext cx="10131425" cy="4191001"/>
          </a:xfrm>
        </p:spPr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Recording data</a:t>
            </a:r>
            <a:r>
              <a:rPr lang="en-GB" dirty="0">
                <a:latin typeface="Franklin Gothic Medium"/>
                <a:cs typeface="Franklin Gothic Medium"/>
              </a:rPr>
              <a:t>, </a:t>
            </a:r>
            <a:r>
              <a:rPr lang="en-GB" dirty="0"/>
              <a:t>behavioural categories should: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Be clearly organised.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Cover all possible components.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Be mutually exclusive.</a:t>
            </a:r>
          </a:p>
          <a:p>
            <a:pPr>
              <a:spcBef>
                <a:spcPts val="1000"/>
              </a:spcBef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Sampling procedures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Event sampling.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Time sampling.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Other things about observ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ations</a:t>
            </a:r>
          </a:p>
          <a:p>
            <a:pPr marL="284400" lvl="0" indent="-277200">
              <a:spcAft>
                <a:spcPts val="600"/>
              </a:spcAft>
            </a:pPr>
            <a:r>
              <a:rPr lang="en-GB" dirty="0"/>
              <a:t>Naturalistic and controlled.</a:t>
            </a:r>
          </a:p>
          <a:p>
            <a:pPr marL="284400" lvl="0" indent="-277200">
              <a:spcAft>
                <a:spcPts val="600"/>
              </a:spcAft>
            </a:pPr>
            <a:r>
              <a:rPr lang="en-GB" dirty="0"/>
              <a:t>Overt and covert.</a:t>
            </a:r>
          </a:p>
          <a:p>
            <a:pPr marL="284400" lvl="0" indent="-277200">
              <a:spcAft>
                <a:spcPts val="600"/>
              </a:spcAft>
            </a:pPr>
            <a:r>
              <a:rPr lang="en-GB" dirty="0"/>
              <a:t>Participant and non-participant.</a:t>
            </a:r>
          </a:p>
          <a:p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Lessons 10 &amp; 11  Collecting primary data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6/7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58–59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3.7</a:t>
            </a:r>
          </a:p>
        </p:txBody>
      </p:sp>
      <p:pic>
        <p:nvPicPr>
          <p:cNvPr id="4" name="Picture 3" descr="shutterstock Zhong Chen 24970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30987">
            <a:off x="6960833" y="953984"/>
            <a:ext cx="3088281" cy="2636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1512" y="4402667"/>
            <a:ext cx="5195887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Considering reliability and validity.</a:t>
            </a:r>
          </a:p>
          <a:p>
            <a:pPr>
              <a:spcBef>
                <a:spcPts val="1000"/>
              </a:spcBef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Content analysis.</a:t>
            </a:r>
          </a:p>
          <a:p>
            <a:pPr>
              <a:spcBef>
                <a:spcPts val="1000"/>
              </a:spcBef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Advantages and disadvantages of observations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. </a:t>
            </a:r>
          </a:p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75801" y="3691396"/>
            <a:ext cx="371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Looks like P3, see coding system in textbook.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40400" y="2352705"/>
            <a:ext cx="3276600" cy="3479800"/>
          </a:xfrm>
          <a:prstGeom prst="rect">
            <a:avLst/>
          </a:prstGeom>
          <a:solidFill>
            <a:srgbClr val="1FCD5D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utterstock ostill 97468928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327900" y="571500"/>
            <a:ext cx="3048058" cy="2349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research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Experiments</a:t>
            </a:r>
            <a:r>
              <a:rPr lang="en-GB" dirty="0">
                <a:latin typeface="Franklin Gothic Medium"/>
                <a:cs typeface="Franklin Gothic Medium"/>
              </a:rPr>
              <a:t>: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IV and DV.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Observation or self-report to measure DV.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Lab, field or natural/quasi.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Extraneous/confounding variables.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GB" sz="1800" dirty="0"/>
              <a:t>Ecological validity.</a:t>
            </a:r>
          </a:p>
          <a:p>
            <a:pPr lvl="0">
              <a:spcAft>
                <a:spcPts val="1200"/>
              </a:spcAft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Correlations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.</a:t>
            </a:r>
          </a:p>
          <a:p>
            <a:pPr lvl="0">
              <a:spcAft>
                <a:spcPts val="1200"/>
              </a:spcAft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Investigations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.</a:t>
            </a:r>
          </a:p>
          <a:p>
            <a:pPr lvl="0"/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Case studies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Lessons 10 &amp; 11  Collecting primary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7/7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60–61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3.8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8198" y="2590800"/>
            <a:ext cx="3660774" cy="348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457200">
              <a:spcAft>
                <a:spcPts val="1000"/>
              </a:spcAft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Where to begin</a:t>
            </a:r>
            <a:endParaRPr lang="en-GB" dirty="0"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Aims.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Hypothesis.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 err="1">
                <a:latin typeface="Franklin Gothic Book"/>
                <a:cs typeface="Franklin Gothic Book"/>
              </a:rPr>
              <a:t>Operationalisation</a:t>
            </a:r>
            <a:r>
              <a:rPr lang="en-GB" dirty="0">
                <a:latin typeface="Franklin Gothic Book"/>
                <a:cs typeface="Franklin Gothic Book"/>
              </a:rPr>
              <a:t>.</a:t>
            </a:r>
            <a:br>
              <a:rPr lang="en-GB" dirty="0">
                <a:latin typeface="Franklin Gothic Book"/>
                <a:cs typeface="Franklin Gothic Book"/>
              </a:rPr>
            </a:br>
            <a:endParaRPr lang="en-GB" dirty="0">
              <a:latin typeface="Franklin Gothic Book"/>
              <a:cs typeface="Franklin Gothic Book"/>
            </a:endParaRPr>
          </a:p>
          <a:p>
            <a:pPr marL="284400" indent="-457200">
              <a:spcAft>
                <a:spcPts val="1000"/>
              </a:spcAft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What happens at the end</a:t>
            </a:r>
            <a:endParaRPr lang="en-GB" dirty="0"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Descriptive statistics.</a:t>
            </a:r>
          </a:p>
          <a:p>
            <a:pPr marL="28440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Inferential statistics.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6791" y="1657774"/>
            <a:ext cx="3718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Franklin Gothic Book" charset="0"/>
                <a:ea typeface="Franklin Gothic Book" charset="0"/>
                <a:cs typeface="Franklin Gothic Book" charset="0"/>
              </a:rPr>
              <a:t>Not sure I can take any more!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management </a:t>
            </a:r>
            <a:r>
              <a:rPr lang="en-GB" sz="2400" dirty="0"/>
              <a:t>(</a:t>
            </a:r>
            <a:r>
              <a:rPr lang="en-GB" sz="2400" cap="none" dirty="0"/>
              <a:t>continued</a:t>
            </a:r>
            <a:r>
              <a:rPr lang="en-GB" sz="2400" dirty="0"/>
              <a:t>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Effective time management includes:</a:t>
            </a:r>
          </a:p>
          <a:p>
            <a:pPr lvl="0"/>
            <a:r>
              <a:rPr lang="en-GB" dirty="0"/>
              <a:t>Having clear objectives.</a:t>
            </a:r>
          </a:p>
          <a:p>
            <a:pPr lvl="0"/>
            <a:r>
              <a:rPr lang="en-GB" dirty="0"/>
              <a:t>A good plan.</a:t>
            </a:r>
          </a:p>
          <a:p>
            <a:pPr lvl="0"/>
            <a:r>
              <a:rPr lang="en-GB" dirty="0"/>
              <a:t>Classify tasks.</a:t>
            </a:r>
          </a:p>
          <a:p>
            <a:pPr lvl="0"/>
            <a:r>
              <a:rPr lang="en-GB" dirty="0"/>
              <a:t>Use a timetable.</a:t>
            </a:r>
          </a:p>
          <a:p>
            <a:pPr lvl="0"/>
            <a:r>
              <a:rPr lang="en-GB" dirty="0"/>
              <a:t>Don’t be distracted.</a:t>
            </a:r>
          </a:p>
          <a:p>
            <a:pPr lvl="0"/>
            <a:r>
              <a:rPr lang="en-GB" dirty="0"/>
              <a:t>Focus on one thing.</a:t>
            </a:r>
          </a:p>
          <a:p>
            <a:pPr lvl="0"/>
            <a:r>
              <a:rPr lang="en-GB" dirty="0"/>
              <a:t>Review each activity before you leave it.</a:t>
            </a:r>
          </a:p>
          <a:p>
            <a:r>
              <a:rPr lang="en-GB" dirty="0"/>
              <a:t>Reward yourself.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6  Plan your time and objectives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31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2.2</a:t>
            </a:r>
          </a:p>
        </p:txBody>
      </p:sp>
      <p:pic>
        <p:nvPicPr>
          <p:cNvPr id="5" name="Picture 4" descr="shutterstock_154058744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26" y="1346200"/>
            <a:ext cx="3306474" cy="49572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4825" y="5652700"/>
            <a:ext cx="2501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Franklin Gothic Book" charset="0"/>
                <a:ea typeface="Franklin Gothic Book" charset="0"/>
                <a:cs typeface="Franklin Gothic Book" charset="0"/>
              </a:rPr>
              <a:t>Reward yourself.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your aims and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b="1" dirty="0">
                <a:solidFill>
                  <a:srgbClr val="008000"/>
                </a:solidFill>
                <a:latin typeface="Franklin Gothic Medium"/>
                <a:cs typeface="Franklin Gothic Medium"/>
              </a:rPr>
              <a:t>SMART</a:t>
            </a:r>
            <a:r>
              <a:rPr lang="en-GB" b="1" dirty="0"/>
              <a:t> </a:t>
            </a:r>
            <a:endParaRPr lang="en-GB" dirty="0"/>
          </a:p>
          <a:p>
            <a:pPr lvl="0"/>
            <a:r>
              <a:rPr lang="en-GB" b="1">
                <a:solidFill>
                  <a:srgbClr val="008000"/>
                </a:solidFill>
                <a:latin typeface="Franklin Gothic Medium"/>
                <a:cs typeface="Franklin Gothic Medium"/>
              </a:rPr>
              <a:t>S</a:t>
            </a:r>
            <a:r>
              <a:rPr lang="en-GB"/>
              <a:t>  specific </a:t>
            </a:r>
            <a:endParaRPr lang="en-GB" dirty="0"/>
          </a:p>
          <a:p>
            <a:pPr lvl="0"/>
            <a:r>
              <a:rPr lang="en-GB" b="1">
                <a:solidFill>
                  <a:srgbClr val="008000"/>
                </a:solidFill>
                <a:latin typeface="Franklin Gothic Medium"/>
                <a:cs typeface="Franklin Gothic Medium"/>
              </a:rPr>
              <a:t>M</a:t>
            </a:r>
            <a:r>
              <a:rPr lang="en-GB"/>
              <a:t>  measurable</a:t>
            </a:r>
            <a:endParaRPr lang="en-GB" dirty="0"/>
          </a:p>
          <a:p>
            <a:pPr lvl="0"/>
            <a:r>
              <a:rPr lang="en-GB" b="1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lang="en-GB"/>
              <a:t>  achievable</a:t>
            </a:r>
            <a:endParaRPr lang="en-GB" dirty="0"/>
          </a:p>
          <a:p>
            <a:pPr lvl="0"/>
            <a:r>
              <a:rPr lang="en-GB" b="1">
                <a:solidFill>
                  <a:srgbClr val="008000"/>
                </a:solidFill>
                <a:latin typeface="Franklin Gothic Medium"/>
                <a:cs typeface="Franklin Gothic Medium"/>
              </a:rPr>
              <a:t>R</a:t>
            </a:r>
            <a:r>
              <a:rPr lang="en-GB"/>
              <a:t>  realistic </a:t>
            </a:r>
            <a:endParaRPr lang="en-GB" dirty="0"/>
          </a:p>
          <a:p>
            <a:pPr lvl="0"/>
            <a:r>
              <a:rPr lang="en-GB" b="1">
                <a:solidFill>
                  <a:srgbClr val="008000"/>
                </a:solidFill>
                <a:latin typeface="Franklin Gothic Medium"/>
                <a:cs typeface="Franklin Gothic Medium"/>
              </a:rPr>
              <a:t>T</a:t>
            </a:r>
            <a:r>
              <a:rPr lang="en-GB"/>
              <a:t>  timed </a:t>
            </a:r>
            <a:endParaRPr lang="en-GB" dirty="0"/>
          </a:p>
          <a:p>
            <a:pPr>
              <a:buNone/>
            </a:pPr>
            <a:r>
              <a:rPr lang="en-GB" dirty="0"/>
              <a:t> </a:t>
            </a:r>
          </a:p>
          <a:p>
            <a:r>
              <a:rPr lang="en-GB" b="1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lang="en-GB"/>
              <a:t>  agreed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6  Plan your time and objectives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3/4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32–33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2.3</a:t>
            </a:r>
          </a:p>
        </p:txBody>
      </p:sp>
      <p:pic>
        <p:nvPicPr>
          <p:cNvPr id="4" name="Picture 3" descr="shutterstock_3123755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0" y="1866900"/>
            <a:ext cx="2946400" cy="441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150" y="3826511"/>
            <a:ext cx="4254500" cy="22123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6  Plan your time and 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4/4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a general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36700"/>
            <a:ext cx="10131425" cy="4254500"/>
          </a:xfrm>
        </p:spPr>
        <p:txBody>
          <a:bodyPr/>
          <a:lstStyle/>
          <a:p>
            <a:pPr>
              <a:buNone/>
            </a:pPr>
            <a:r>
              <a:rPr lang="en-GB" dirty="0"/>
              <a:t>It is more difficult making a plan for 90 hours of work than for short deadlines.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Exemplar 1</a:t>
            </a:r>
          </a:p>
          <a:p>
            <a:pPr lvl="0"/>
            <a:r>
              <a:rPr lang="en-GB" dirty="0"/>
              <a:t>List all the tasks.</a:t>
            </a:r>
          </a:p>
          <a:p>
            <a:pPr lvl="0"/>
            <a:r>
              <a:rPr lang="en-GB" dirty="0"/>
              <a:t>‘Slack’ time built in.</a:t>
            </a:r>
          </a:p>
          <a:p>
            <a:pPr lvl="0"/>
            <a:r>
              <a:rPr lang="en-GB" dirty="0"/>
              <a:t>‘Achieved’ column.</a:t>
            </a:r>
          </a:p>
          <a:p>
            <a:pPr lvl="0"/>
            <a:endParaRPr lang="en-GB" dirty="0"/>
          </a:p>
          <a:p>
            <a:pPr>
              <a:buNone/>
            </a:pP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Exemplar 2</a:t>
            </a:r>
          </a:p>
          <a:p>
            <a:pPr lvl="0"/>
            <a:r>
              <a:rPr lang="en-GB" dirty="0"/>
              <a:t>Lists all the sections.</a:t>
            </a:r>
          </a:p>
          <a:p>
            <a:r>
              <a:rPr lang="en-GB" dirty="0"/>
              <a:t>Tasks within the section.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34–35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7821" y="2421572"/>
            <a:ext cx="3829649" cy="3852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731" y="2421572"/>
            <a:ext cx="4394769" cy="3852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9731" y="2124506"/>
            <a:ext cx="3670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Franklin Gothic Book" charset="0"/>
                <a:ea typeface="Franklin Gothic Book" charset="0"/>
                <a:cs typeface="Franklin Gothic Book" charset="0"/>
              </a:rPr>
              <a:t>Exemplar 1: Part of Rosie's plan.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02031" y="2124506"/>
            <a:ext cx="3670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Franklin Gothic Book" charset="0"/>
                <a:ea typeface="Franklin Gothic Book" charset="0"/>
                <a:cs typeface="Franklin Gothic Book" charset="0"/>
              </a:rPr>
              <a:t>Exemplar 2: Part of Jack's plan.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7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Communicating changes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these are communicated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2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AQA forms revisited</a:t>
            </a:r>
            <a:r>
              <a:rPr lang="en-GB" dirty="0"/>
              <a:t>, to see how changes were communicated:</a:t>
            </a:r>
          </a:p>
          <a:p>
            <a:pPr>
              <a:buNone/>
            </a:pPr>
            <a:r>
              <a:rPr lang="en-GB" dirty="0"/>
              <a:t>RECORD OF INITIAL IDEAS</a:t>
            </a:r>
          </a:p>
          <a:p>
            <a:pPr>
              <a:buNone/>
            </a:pPr>
            <a:r>
              <a:rPr lang="en-GB" dirty="0"/>
              <a:t>PLANNING REVIEW</a:t>
            </a:r>
          </a:p>
          <a:p>
            <a:pPr>
              <a:buNone/>
            </a:pPr>
            <a:r>
              <a:rPr lang="en-GB" dirty="0"/>
              <a:t>MID-PROJECT REVIEW</a:t>
            </a:r>
          </a:p>
          <a:p>
            <a:pPr>
              <a:buNone/>
            </a:pPr>
            <a:r>
              <a:rPr lang="en-GB" dirty="0"/>
              <a:t>PROJECT PRODUCT REVIEW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</a:t>
            </a:r>
            <a:r>
              <a:rPr lang="en-US" dirty="0"/>
              <a:t>7  Communicating changes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36–37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2.4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401" y="2507191"/>
            <a:ext cx="3649199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51" y="3148012"/>
            <a:ext cx="3810000" cy="2959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8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Additional management tools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8  Additional management tools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Production of timelines and diary of progress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5909659" cy="3975100"/>
          </a:xfrm>
        </p:spPr>
        <p:txBody>
          <a:bodyPr/>
          <a:lstStyle/>
          <a:p>
            <a:pPr lvl="0">
              <a:spcAft>
                <a:spcPts val="800"/>
              </a:spcAft>
            </a:pPr>
            <a:r>
              <a:rPr lang="en-GB" dirty="0"/>
              <a:t>These are optional extras.</a:t>
            </a:r>
          </a:p>
          <a:p>
            <a:pPr lvl="0"/>
            <a:r>
              <a:rPr lang="en-GB" dirty="0"/>
              <a:t>Excellent evidence of management.</a:t>
            </a:r>
          </a:p>
          <a:p>
            <a:pPr marL="0" indent="0">
              <a:buNone/>
            </a:pPr>
            <a:r>
              <a:rPr lang="en-GB" dirty="0"/>
              <a:t>Do not make the mistake of thinking that ‘the more I write, the better Grade I will get’. </a:t>
            </a:r>
            <a:endParaRPr lang="en-GB" b="1" dirty="0"/>
          </a:p>
          <a:p>
            <a:pPr>
              <a:spcBef>
                <a:spcPts val="1800"/>
              </a:spcBef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Options</a:t>
            </a:r>
            <a:r>
              <a:rPr lang="en-GB" dirty="0"/>
              <a:t>:</a:t>
            </a:r>
          </a:p>
          <a:p>
            <a:pPr lvl="0">
              <a:spcAft>
                <a:spcPts val="800"/>
              </a:spcAft>
            </a:pPr>
            <a:r>
              <a:rPr lang="en-GB" dirty="0"/>
              <a:t>Initial production timetable.</a:t>
            </a:r>
          </a:p>
          <a:p>
            <a:pPr lvl="0">
              <a:spcAft>
                <a:spcPts val="800"/>
              </a:spcAft>
            </a:pPr>
            <a:r>
              <a:rPr lang="en-GB" dirty="0"/>
              <a:t>Secondary production timetable.</a:t>
            </a:r>
          </a:p>
          <a:p>
            <a:pPr lvl="0">
              <a:spcAft>
                <a:spcPts val="800"/>
              </a:spcAft>
            </a:pPr>
            <a:r>
              <a:rPr lang="en-GB" dirty="0"/>
              <a:t>Diary of progress.</a:t>
            </a:r>
          </a:p>
          <a:p>
            <a:pPr lvl="0">
              <a:spcAft>
                <a:spcPts val="800"/>
              </a:spcAft>
            </a:pPr>
            <a:r>
              <a:rPr lang="en-GB" dirty="0"/>
              <a:t>Diary of issues.</a:t>
            </a:r>
          </a:p>
          <a:p>
            <a:r>
              <a:rPr lang="en-GB" dirty="0"/>
              <a:t>Final production timetable.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38–39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9630" y="2010834"/>
            <a:ext cx="3670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Franklin Gothic Book" charset="0"/>
                <a:ea typeface="Franklin Gothic Book" charset="0"/>
                <a:cs typeface="Franklin Gothic Book" charset="0"/>
              </a:rPr>
              <a:t>Part of Megan's planning.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23" r="-1570"/>
          <a:stretch/>
        </p:blipFill>
        <p:spPr>
          <a:xfrm>
            <a:off x="6172200" y="2010834"/>
            <a:ext cx="5956300" cy="426296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3206</TotalTime>
  <Words>1144</Words>
  <Application>Microsoft Office PowerPoint</Application>
  <PresentationFormat>Widescreen</PresentationFormat>
  <Paragraphs>267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Celestial</vt:lpstr>
      <vt:lpstr>PowerPoint Presentation</vt:lpstr>
      <vt:lpstr>TIME MANAGEMENT</vt:lpstr>
      <vt:lpstr>Time management (continued) </vt:lpstr>
      <vt:lpstr>Setting your aims and objectives </vt:lpstr>
      <vt:lpstr>Making a general plan </vt:lpstr>
      <vt:lpstr>PowerPoint Presentation</vt:lpstr>
      <vt:lpstr>Where these are communicated </vt:lpstr>
      <vt:lpstr>PowerPoint Presentation</vt:lpstr>
      <vt:lpstr>Production of timelines and diary of progress </vt:lpstr>
      <vt:lpstr>Gantt chart </vt:lpstr>
      <vt:lpstr>PERT chart </vt:lpstr>
      <vt:lpstr>PowerPoint Presentation</vt:lpstr>
      <vt:lpstr>Primary and secondary data </vt:lpstr>
      <vt:lpstr>Quantitative and qualitative data </vt:lpstr>
      <vt:lpstr>PowerPoint Presentation</vt:lpstr>
      <vt:lpstr>Identifying ethical issues </vt:lpstr>
      <vt:lpstr>Dealing with ethical issues </vt:lpstr>
      <vt:lpstr>Sampling </vt:lpstr>
      <vt:lpstr>Self-report techniques </vt:lpstr>
      <vt:lpstr>Self-report techniques (continued) </vt:lpstr>
      <vt:lpstr>Observational techniques </vt:lpstr>
      <vt:lpstr>Other research methods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Vikki Mann</cp:lastModifiedBy>
  <cp:revision>117</cp:revision>
  <dcterms:created xsi:type="dcterms:W3CDTF">2018-02-02T17:30:45Z</dcterms:created>
  <dcterms:modified xsi:type="dcterms:W3CDTF">2022-02-08T12:08:20Z</dcterms:modified>
</cp:coreProperties>
</file>