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50"/>
  </p:notesMasterIdLst>
  <p:sldIdLst>
    <p:sldId id="329" r:id="rId2"/>
    <p:sldId id="289" r:id="rId3"/>
    <p:sldId id="290" r:id="rId4"/>
    <p:sldId id="330" r:id="rId5"/>
    <p:sldId id="291" r:id="rId6"/>
    <p:sldId id="331" r:id="rId7"/>
    <p:sldId id="292" r:id="rId8"/>
    <p:sldId id="293" r:id="rId9"/>
    <p:sldId id="332" r:id="rId10"/>
    <p:sldId id="294" r:id="rId11"/>
    <p:sldId id="295" r:id="rId12"/>
    <p:sldId id="333" r:id="rId13"/>
    <p:sldId id="296" r:id="rId14"/>
    <p:sldId id="334" r:id="rId15"/>
    <p:sldId id="297" r:id="rId16"/>
    <p:sldId id="335" r:id="rId17"/>
    <p:sldId id="298" r:id="rId18"/>
    <p:sldId id="336" r:id="rId19"/>
    <p:sldId id="299" r:id="rId20"/>
    <p:sldId id="300" r:id="rId21"/>
    <p:sldId id="337" r:id="rId22"/>
    <p:sldId id="301" r:id="rId23"/>
    <p:sldId id="338" r:id="rId24"/>
    <p:sldId id="302" r:id="rId25"/>
    <p:sldId id="303" r:id="rId26"/>
    <p:sldId id="339" r:id="rId27"/>
    <p:sldId id="304" r:id="rId28"/>
    <p:sldId id="340" r:id="rId29"/>
    <p:sldId id="305" r:id="rId30"/>
    <p:sldId id="341" r:id="rId31"/>
    <p:sldId id="306" r:id="rId32"/>
    <p:sldId id="342" r:id="rId33"/>
    <p:sldId id="307" r:id="rId34"/>
    <p:sldId id="343" r:id="rId35"/>
    <p:sldId id="308" r:id="rId36"/>
    <p:sldId id="309" r:id="rId37"/>
    <p:sldId id="310" r:id="rId38"/>
    <p:sldId id="344" r:id="rId39"/>
    <p:sldId id="311" r:id="rId40"/>
    <p:sldId id="345" r:id="rId41"/>
    <p:sldId id="312" r:id="rId42"/>
    <p:sldId id="313" r:id="rId43"/>
    <p:sldId id="314" r:id="rId44"/>
    <p:sldId id="315" r:id="rId45"/>
    <p:sldId id="346" r:id="rId46"/>
    <p:sldId id="316" r:id="rId47"/>
    <p:sldId id="317" r:id="rId48"/>
    <p:sldId id="31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667"/>
    <a:srgbClr val="197875"/>
    <a:srgbClr val="80FF00"/>
    <a:srgbClr val="00A19C"/>
    <a:srgbClr val="41ABB8"/>
    <a:srgbClr val="1FCD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74"/>
  </p:normalViewPr>
  <p:slideViewPr>
    <p:cSldViewPr snapToGrid="0" snapToObjects="1">
      <p:cViewPr varScale="1">
        <p:scale>
          <a:sx n="56" d="100"/>
          <a:sy n="56" d="100"/>
        </p:scale>
        <p:origin x="1072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6055-69C0-9047-B06F-A8245149448D}" type="datetimeFigureOut">
              <a:rPr lang="en-GB"/>
              <a:pPr/>
              <a:t>08/11/2024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84EA-EAEF-BA4E-92DC-B717D94720B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84EA-EAEF-BA4E-92DC-B717D94720B9}" type="slidenum">
              <a:rPr lang="uk-UA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87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22" y="1964267"/>
            <a:ext cx="9269129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9291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620599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0701"/>
            <a:ext cx="10131425" cy="40005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231924"/>
            <a:ext cx="1797050" cy="4751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477500" y="2232025"/>
            <a:ext cx="1454150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See exercise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0 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1/1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1425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10131425" cy="40259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akground.jp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"/>
            <a:ext cx="12192000" cy="632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3000" y="57912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0630"/>
            <a:ext cx="1219200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/>
                <a:cs typeface="Franklin Gothic Medium"/>
              </a:rPr>
              <a:t>Lessons 12 &amp; 13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Full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 Sielan 132217799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51076"/>
            <a:ext cx="4295775" cy="457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Avoiding plagiarism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Plagiarism</a:t>
            </a:r>
            <a:r>
              <a:rPr lang="en-GB" dirty="0"/>
              <a:t> = publication of someone else’s words, thoughts, ideas without permission or credit.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 </a:t>
            </a:r>
          </a:p>
          <a:p>
            <a:pPr marL="136440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Rewriting</a:t>
            </a:r>
          </a:p>
          <a:p>
            <a:pPr marL="1364400" lvl="0"/>
            <a:r>
              <a:rPr lang="en-GB" dirty="0"/>
              <a:t>Make it your own.</a:t>
            </a:r>
          </a:p>
          <a:p>
            <a:pPr marL="1364400" lvl="0"/>
            <a:r>
              <a:rPr lang="en-GB" dirty="0"/>
              <a:t>Rewrite don’t cut and paste.</a:t>
            </a:r>
          </a:p>
          <a:p>
            <a:pPr marL="1364400" lvl="0"/>
            <a:r>
              <a:rPr lang="en-GB" dirty="0"/>
              <a:t>Paraphrasing and summarising.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16  Avoiding plagiarism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70–71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 lIns="72000" rIns="0"/>
          <a:lstStyle/>
          <a:p>
            <a:r>
              <a:rPr lang="en-US"/>
              <a:t>See exercise 3.15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5613400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457200">
              <a:spcAft>
                <a:spcPts val="1000"/>
              </a:spcAft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Using quotes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Credit the sources.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Credit ideas as well as words.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What about general knowledge?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How much should I quote?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Using long quotations.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Can I cut and paste a diagram from the Internet?</a:t>
            </a:r>
          </a:p>
          <a:p>
            <a:pPr marL="28440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How much is too much? 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16  Avoiding plagiarism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200"/>
              </a:spcAft>
              <a:buNone/>
            </a:pPr>
            <a:r>
              <a:rPr lang="en-GB" dirty="0"/>
              <a:t>Examples of how to quote.</a:t>
            </a:r>
          </a:p>
          <a:p>
            <a:pPr>
              <a:spcAft>
                <a:spcPts val="2200"/>
              </a:spcAft>
              <a:buNone/>
            </a:pPr>
            <a:r>
              <a:rPr lang="en-GB" dirty="0"/>
              <a:t>Words to use.</a:t>
            </a:r>
          </a:p>
          <a:p>
            <a:pPr>
              <a:buNone/>
            </a:pPr>
            <a:r>
              <a:rPr lang="en-GB" dirty="0"/>
              <a:t>Other issues:</a:t>
            </a:r>
          </a:p>
          <a:p>
            <a:pPr lvl="0"/>
            <a:r>
              <a:rPr lang="en-GB" dirty="0"/>
              <a:t>More than one author.</a:t>
            </a:r>
          </a:p>
          <a:p>
            <a:pPr lvl="0"/>
            <a:r>
              <a:rPr lang="en-GB" dirty="0"/>
              <a:t>Introducing a long quotation.</a:t>
            </a:r>
          </a:p>
          <a:p>
            <a:pPr lvl="0"/>
            <a:r>
              <a:rPr lang="en-GB" dirty="0"/>
              <a:t>If you need to alter a quotation.</a:t>
            </a:r>
          </a:p>
          <a:p>
            <a:r>
              <a:rPr lang="en-GB" dirty="0"/>
              <a:t>If you remove some text from a quotation.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72–73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513" y="1637015"/>
            <a:ext cx="4747625" cy="46367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17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Preparing MID-PROJECT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17  Preparing MID-PROJECT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MID-PROJECT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87500"/>
            <a:ext cx="10131425" cy="4203700"/>
          </a:xfrm>
        </p:spPr>
        <p:txBody>
          <a:bodyPr/>
          <a:lstStyle/>
          <a:p>
            <a:pPr>
              <a:buNone/>
            </a:pPr>
            <a:r>
              <a:rPr lang="en-GB" dirty="0"/>
              <a:t>Record your outline plan about halfway through your work.</a:t>
            </a:r>
          </a:p>
          <a:p>
            <a:pPr>
              <a:buNone/>
            </a:pPr>
            <a:r>
              <a:rPr lang="en-GB" dirty="0"/>
              <a:t>Page 10 of the EPQ candidate record.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Good practice </a:t>
            </a:r>
            <a:r>
              <a:rPr lang="en-GB" dirty="0"/>
              <a:t>–</a:t>
            </a:r>
            <a:r>
              <a:rPr lang="en-GB"/>
              <a:t> see Kim’s project (page 28) and James’ project (page 37)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>
              <a:spcAft>
                <a:spcPts val="600"/>
              </a:spcAft>
            </a:pPr>
            <a:r>
              <a:rPr lang="en-GB" dirty="0"/>
              <a:t>Changes to plan justified.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Good summary of advice from supervisor.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Show how and whether you will act on advice from supervisor.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Detailed planned next steps.</a:t>
            </a:r>
          </a:p>
          <a:p>
            <a:pPr lvl="0"/>
            <a:r>
              <a:rPr lang="en-GB" dirty="0"/>
              <a:t>Title clear and analytical.</a:t>
            </a:r>
          </a:p>
          <a:p>
            <a:pPr lvl="0">
              <a:spcAft>
                <a:spcPts val="18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Bad practice </a:t>
            </a:r>
            <a:r>
              <a:rPr lang="en-GB" dirty="0"/>
              <a:t>–</a:t>
            </a:r>
            <a:r>
              <a:rPr lang="en-GB"/>
              <a:t> see Robert’s project (page 29)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New approval from Centre Co-ordinator may be required if </a:t>
            </a:r>
            <a:br>
              <a:rPr lang="en-GB" dirty="0"/>
            </a:br>
            <a:r>
              <a:rPr lang="en-GB" dirty="0"/>
              <a:t>approval was subject to recommendations.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rIns="0"/>
          <a:lstStyle/>
          <a:p>
            <a:r>
              <a:rPr lang="en-US"/>
              <a:t>Book pages 28–29, 37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9038" y="3780367"/>
            <a:ext cx="4912962" cy="250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18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Beginning the report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 Ron Dale 13036224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018" y="278419"/>
            <a:ext cx="4331681" cy="433168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18  Beginning the report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131425" cy="914400"/>
          </a:xfrm>
        </p:spPr>
        <p:txBody>
          <a:bodyPr/>
          <a:lstStyle/>
          <a:p>
            <a:r>
              <a:rPr lang="en-GB" dirty="0"/>
              <a:t>Where do I begin?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Overcoming the blank page syndrome</a:t>
            </a:r>
            <a:r>
              <a:rPr lang="en-GB" dirty="0">
                <a:latin typeface="Franklin Gothic Medium"/>
                <a:cs typeface="Franklin Gothic Medium"/>
              </a:rPr>
              <a:t>, </a:t>
            </a:r>
            <a:r>
              <a:rPr lang="en-GB" dirty="0"/>
              <a:t>for example:</a:t>
            </a:r>
          </a:p>
          <a:p>
            <a:pPr lvl="0"/>
            <a:r>
              <a:rPr lang="en-GB" dirty="0"/>
              <a:t>Think out loud.</a:t>
            </a:r>
          </a:p>
          <a:p>
            <a:pPr lvl="0"/>
            <a:r>
              <a:rPr lang="en-GB" dirty="0"/>
              <a:t>Write the ending first.</a:t>
            </a:r>
          </a:p>
          <a:p>
            <a:pPr lvl="0"/>
            <a:r>
              <a:rPr lang="en-GB" dirty="0"/>
              <a:t>Change location.</a:t>
            </a:r>
          </a:p>
          <a:p>
            <a:pPr lvl="0"/>
            <a:r>
              <a:rPr lang="en-GB" dirty="0"/>
              <a:t>What else?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Set achievable objectives</a:t>
            </a:r>
          </a:p>
          <a:p>
            <a:pPr lvl="0"/>
            <a:r>
              <a:rPr lang="en-GB" dirty="0"/>
              <a:t>Set a timer for three minutes and see how much you can write.</a:t>
            </a:r>
          </a:p>
          <a:p>
            <a:pPr lvl="0"/>
            <a:r>
              <a:rPr lang="en-GB" dirty="0"/>
              <a:t>Try just writing five sentences.</a:t>
            </a:r>
          </a:p>
          <a:p>
            <a:r>
              <a:rPr lang="en-GB" dirty="0"/>
              <a:t>Each day set ACHIEVABLE GOALS.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74–75</a:t>
            </a:r>
          </a:p>
        </p:txBody>
      </p:sp>
      <p:sp>
        <p:nvSpPr>
          <p:cNvPr id="5" name="TextBox 4"/>
          <p:cNvSpPr txBox="1"/>
          <p:nvPr/>
        </p:nvSpPr>
        <p:spPr>
          <a:xfrm rot="20713769">
            <a:off x="6564522" y="2211797"/>
            <a:ext cx="374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duster"/>
              </a:rPr>
              <a:t>What should I write?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928" y="2831976"/>
            <a:ext cx="2830746" cy="3352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19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Marking exercise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19  Marking exercise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Exemplars I, II and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6"/>
            <a:ext cx="10131425" cy="3725333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How you will be assessed:</a:t>
            </a:r>
          </a:p>
          <a:p>
            <a:pPr lvl="0"/>
            <a:r>
              <a:rPr lang="en-GB" dirty="0"/>
              <a:t>AO1 Manage (10 marks)</a:t>
            </a:r>
          </a:p>
          <a:p>
            <a:pPr lvl="0"/>
            <a:r>
              <a:rPr lang="en-GB" dirty="0"/>
              <a:t>AO2 Use resources (10 marks)</a:t>
            </a:r>
          </a:p>
          <a:p>
            <a:pPr lvl="0"/>
            <a:r>
              <a:rPr lang="en-GB" dirty="0"/>
              <a:t>AO3 Develop and realise (20 marks)</a:t>
            </a:r>
          </a:p>
          <a:p>
            <a:pPr lvl="0"/>
            <a:r>
              <a:rPr lang="en-GB" dirty="0"/>
              <a:t>AO4 Review (10 marks)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Mark the exemplars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/>
              <a:t>on pages 108–121.</a:t>
            </a:r>
          </a:p>
          <a:p>
            <a:pPr marL="0" indent="0">
              <a:buNone/>
            </a:pPr>
            <a:r>
              <a:rPr lang="en-GB" dirty="0"/>
              <a:t>Use the AQA </a:t>
            </a:r>
            <a:r>
              <a:rPr lang="en-GB" dirty="0" err="1"/>
              <a:t>markscheme</a:t>
            </a:r>
            <a:r>
              <a:rPr lang="en-GB" dirty="0"/>
              <a:t>: see pages 9–12 of </a:t>
            </a:r>
            <a:br>
              <a:rPr lang="en-GB" dirty="0"/>
            </a:br>
            <a:r>
              <a:rPr lang="en-GB" dirty="0"/>
              <a:t>filestore.aqa.org.uk/subjects/AQA-W-7993-SP-15.PDF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108–121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404" y="2362200"/>
            <a:ext cx="6627333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29157" y="1950077"/>
            <a:ext cx="371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/>
                <a:cs typeface="Franklin Gothic Book"/>
              </a:rPr>
              <a:t>AQA marking criteria.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20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well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fluently and critically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Clear line of argument.</a:t>
            </a:r>
          </a:p>
          <a:p>
            <a:pPr lvl="0"/>
            <a:r>
              <a:rPr lang="en-GB" dirty="0"/>
              <a:t>Well-structured paragraphs.</a:t>
            </a:r>
          </a:p>
          <a:p>
            <a:pPr lvl="0"/>
            <a:r>
              <a:rPr lang="en-GB" dirty="0"/>
              <a:t>Points are based on evidence.</a:t>
            </a:r>
          </a:p>
          <a:p>
            <a:pPr lvl="0"/>
            <a:r>
              <a:rPr lang="en-GB" dirty="0"/>
              <a:t>Both descriptive and critical analysis.</a:t>
            </a:r>
          </a:p>
          <a:p>
            <a:pPr lvl="0"/>
            <a:r>
              <a:rPr lang="en-GB" dirty="0"/>
              <a:t>Avoid personal opinion.</a:t>
            </a:r>
          </a:p>
          <a:p>
            <a:pPr lvl="0"/>
            <a:r>
              <a:rPr lang="en-GB" dirty="0"/>
              <a:t>Use precise language.</a:t>
            </a:r>
          </a:p>
          <a:p>
            <a:pPr lvl="0"/>
            <a:r>
              <a:rPr lang="en-GB" dirty="0"/>
              <a:t>Avoid abbreviations and contradictions.</a:t>
            </a:r>
          </a:p>
          <a:p>
            <a:pPr lvl="0"/>
            <a:r>
              <a:rPr lang="en-GB" dirty="0"/>
              <a:t>Use of quotations.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20  Writing well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76–77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7700" y="1816100"/>
            <a:ext cx="5473700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None/>
            </a:pPr>
            <a:r>
              <a:rPr lang="en-GB" dirty="0">
                <a:latin typeface="Franklin Gothic Book"/>
                <a:cs typeface="Franklin Gothic Book"/>
              </a:rPr>
              <a:t>Making your point – </a:t>
            </a:r>
            <a:br>
              <a:rPr lang="en-GB" dirty="0">
                <a:latin typeface="Franklin Gothic Book"/>
                <a:cs typeface="Franklin Gothic Book"/>
              </a:rPr>
            </a:br>
            <a:r>
              <a:rPr lang="en-GB" dirty="0">
                <a:latin typeface="Franklin Gothic Book"/>
                <a:cs typeface="Franklin Gothic Book"/>
              </a:rPr>
              <a:t>writing a POWERFUL paragraph: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Identify the point.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Justify the point.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Elaborate upon it.</a:t>
            </a:r>
          </a:p>
          <a:p>
            <a:pPr marL="284400" lvl="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Further elaboration.</a:t>
            </a:r>
          </a:p>
          <a:p>
            <a:pPr marL="284400" indent="-2844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Conclusion.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4184597"/>
            <a:ext cx="4495800" cy="22578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b="1" dirty="0" err="1">
                <a:latin typeface="Franklin Gothic Demi" charset="0"/>
                <a:ea typeface="Franklin Gothic Demi" charset="0"/>
                <a:cs typeface="Franklin Gothic Demi" charset="0"/>
              </a:rPr>
              <a:t>Wikipedia</a:t>
            </a:r>
            <a:r>
              <a:rPr lang="en-GB" dirty="0">
                <a:latin typeface="Franklin Gothic Medium"/>
                <a:cs typeface="Franklin Gothic Medium"/>
              </a:rPr>
              <a:t>.</a:t>
            </a:r>
            <a:br>
              <a:rPr lang="en-GB" dirty="0">
                <a:latin typeface="Franklin Gothic Medium"/>
                <a:cs typeface="Franklin Gothic Medium"/>
              </a:rPr>
            </a:br>
            <a:endParaRPr lang="en-GB" dirty="0">
              <a:latin typeface="Franklin Gothic Medium"/>
              <a:cs typeface="Franklin Gothic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The Internet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.</a:t>
            </a:r>
          </a:p>
          <a:p>
            <a:pPr lvl="1"/>
            <a:r>
              <a:rPr lang="en-GB" sz="1800" dirty="0"/>
              <a:t>Cross check.</a:t>
            </a:r>
          </a:p>
          <a:p>
            <a:pPr lvl="1"/>
            <a:r>
              <a:rPr lang="en-GB" sz="1800" dirty="0"/>
              <a:t>Be selective.</a:t>
            </a:r>
          </a:p>
          <a:p>
            <a:pPr lvl="1"/>
            <a:r>
              <a:rPr lang="en-GB" sz="1800" dirty="0"/>
              <a:t>Peer-reviewed.</a:t>
            </a:r>
          </a:p>
          <a:p>
            <a:pPr lvl="1"/>
            <a:r>
              <a:rPr lang="en-GB" sz="1800" dirty="0"/>
              <a:t>Search engines.</a:t>
            </a:r>
          </a:p>
          <a:p>
            <a:pPr lvl="1"/>
            <a:r>
              <a:rPr lang="en-GB" sz="1800" dirty="0"/>
              <a:t>Record details (see table).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12 &amp; 13  Full literature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62–63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3.9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2486896"/>
            <a:ext cx="3810000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lvl="0" indent="-457200">
              <a:spcAft>
                <a:spcPts val="1000"/>
              </a:spcAft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3.  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Other credible sources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: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>
                <a:latin typeface="Franklin Gothic Book"/>
                <a:cs typeface="Franklin Gothic Book"/>
              </a:rPr>
              <a:t>A-level </a:t>
            </a:r>
            <a:r>
              <a:rPr lang="en-GB" dirty="0">
                <a:latin typeface="Franklin Gothic Book"/>
                <a:cs typeface="Franklin Gothic Book"/>
              </a:rPr>
              <a:t>textbooks.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Books.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Academic Journals.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Newspaper articles.</a:t>
            </a:r>
          </a:p>
          <a:p>
            <a:pPr marL="741600" lvl="1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TV programmes.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7" name="Picture 6" descr="shutterstock koya979 129449258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803" y="2175306"/>
            <a:ext cx="4404360" cy="37089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phrases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98600"/>
            <a:ext cx="10131425" cy="4292601"/>
          </a:xfrm>
        </p:spPr>
        <p:txBody>
          <a:bodyPr/>
          <a:lstStyle/>
          <a:p>
            <a:r>
              <a:rPr lang="en-GB" dirty="0"/>
              <a:t>This </a:t>
            </a:r>
            <a:r>
              <a:rPr lang="en-GB"/>
              <a:t>suggests that …</a:t>
            </a:r>
            <a:endParaRPr lang="en-GB" dirty="0"/>
          </a:p>
          <a:p>
            <a:r>
              <a:rPr lang="en-GB" dirty="0"/>
              <a:t>This </a:t>
            </a:r>
            <a:r>
              <a:rPr lang="en-GB"/>
              <a:t>would imply …</a:t>
            </a:r>
            <a:endParaRPr lang="en-GB" dirty="0"/>
          </a:p>
          <a:p>
            <a:r>
              <a:rPr lang="en-GB" dirty="0"/>
              <a:t>So we can see …</a:t>
            </a:r>
          </a:p>
          <a:p>
            <a:r>
              <a:rPr lang="en-GB" dirty="0"/>
              <a:t>One consequence </a:t>
            </a:r>
            <a:r>
              <a:rPr lang="en-GB"/>
              <a:t>would be …</a:t>
            </a:r>
            <a:endParaRPr lang="en-GB" dirty="0"/>
          </a:p>
          <a:p>
            <a:r>
              <a:rPr lang="en-GB" dirty="0"/>
              <a:t>One advantage of </a:t>
            </a:r>
            <a:r>
              <a:rPr lang="en-GB"/>
              <a:t>this is …</a:t>
            </a:r>
            <a:endParaRPr lang="en-GB" dirty="0"/>
          </a:p>
          <a:p>
            <a:r>
              <a:rPr lang="en-GB" dirty="0"/>
              <a:t>An </a:t>
            </a:r>
            <a:r>
              <a:rPr lang="en-GB"/>
              <a:t>alternative explanation …</a:t>
            </a:r>
            <a:endParaRPr lang="en-GB" dirty="0"/>
          </a:p>
          <a:p>
            <a:r>
              <a:rPr lang="en-GB"/>
              <a:t>Therefore …</a:t>
            </a:r>
            <a:endParaRPr lang="en-GB" dirty="0"/>
          </a:p>
          <a:p>
            <a:r>
              <a:rPr lang="en-GB" dirty="0"/>
              <a:t>This is </a:t>
            </a:r>
            <a:r>
              <a:rPr lang="en-GB"/>
              <a:t>challenged by …</a:t>
            </a:r>
            <a:endParaRPr lang="en-GB" dirty="0"/>
          </a:p>
          <a:p>
            <a:r>
              <a:rPr lang="en-GB"/>
              <a:t>In comparison …</a:t>
            </a:r>
            <a:endParaRPr lang="en-GB" dirty="0"/>
          </a:p>
          <a:p>
            <a:r>
              <a:rPr lang="en-GB"/>
              <a:t>In contrast …</a:t>
            </a:r>
            <a:endParaRPr lang="en-GB" dirty="0"/>
          </a:p>
          <a:p>
            <a:r>
              <a:rPr lang="en-GB"/>
              <a:t>However …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20  Writing well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77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4.3</a:t>
            </a:r>
          </a:p>
        </p:txBody>
      </p:sp>
      <p:pic>
        <p:nvPicPr>
          <p:cNvPr id="9" name="Picture 8" descr="shutterstock_364912553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07977" y="1498600"/>
            <a:ext cx="7884023" cy="4430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5398700"/>
            <a:ext cx="41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/>
                <a:cs typeface="Franklin Gothic Book"/>
              </a:rPr>
              <a:t>One consequence would be 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21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an abstract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planner for your 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87498"/>
            <a:ext cx="10131425" cy="4000500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Abstract</a:t>
            </a:r>
            <a:r>
              <a:rPr lang="en-GB" b="1" dirty="0"/>
              <a:t> </a:t>
            </a:r>
            <a:r>
              <a:rPr lang="en-GB" dirty="0"/>
              <a:t>= A succinct summary of a piece of research.</a:t>
            </a:r>
          </a:p>
          <a:p>
            <a:pPr lvl="0"/>
            <a:r>
              <a:rPr lang="en-GB" dirty="0"/>
              <a:t>No subheadings.</a:t>
            </a:r>
          </a:p>
          <a:p>
            <a:pPr lvl="0"/>
            <a:r>
              <a:rPr lang="en-GB" dirty="0"/>
              <a:t>First or last?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 lvl="0"/>
            <a:r>
              <a:rPr lang="en-GB" dirty="0"/>
              <a:t>Aim and/or hypothesis.</a:t>
            </a:r>
          </a:p>
          <a:p>
            <a:pPr lvl="0"/>
            <a:r>
              <a:rPr lang="en-GB" dirty="0"/>
              <a:t>Relevant background literature.</a:t>
            </a:r>
          </a:p>
          <a:p>
            <a:pPr lvl="0"/>
            <a:r>
              <a:rPr lang="en-GB" dirty="0"/>
              <a:t>Method.</a:t>
            </a:r>
          </a:p>
          <a:p>
            <a:pPr lvl="0"/>
            <a:r>
              <a:rPr lang="en-GB" dirty="0"/>
              <a:t>Findings.</a:t>
            </a:r>
          </a:p>
          <a:p>
            <a:pPr lvl="0"/>
            <a:r>
              <a:rPr lang="en-GB" dirty="0"/>
              <a:t>Conclusion (relate to background research).</a:t>
            </a:r>
          </a:p>
          <a:p>
            <a:pPr lvl="0"/>
            <a:r>
              <a:rPr lang="en-GB" dirty="0"/>
              <a:t>Implications (relate to findings).</a:t>
            </a:r>
          </a:p>
          <a:p>
            <a:pPr>
              <a:spcBef>
                <a:spcPts val="1200"/>
              </a:spcBef>
              <a:buNone/>
            </a:pPr>
            <a:r>
              <a:rPr lang="en-GB" dirty="0"/>
              <a:t>Word count 150–250 words.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21  Writing an abstract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78–79</a:t>
            </a:r>
          </a:p>
        </p:txBody>
      </p:sp>
      <p:pic>
        <p:nvPicPr>
          <p:cNvPr id="4" name="Picture 3" descr="shutterstock  Opra  162873131.jpg"/>
          <p:cNvPicPr>
            <a:picLocks noChangeAspect="1"/>
          </p:cNvPicPr>
          <p:nvPr/>
        </p:nvPicPr>
        <p:blipFill>
          <a:blip r:embed="rId2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80150" y="2368549"/>
            <a:ext cx="4686299" cy="3124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706688"/>
            <a:ext cx="1797050" cy="47519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0477500" y="2232025"/>
            <a:ext cx="1454150" cy="803275"/>
          </a:xfrm>
        </p:spPr>
        <p:txBody>
          <a:bodyPr/>
          <a:lstStyle/>
          <a:p>
            <a:r>
              <a:rPr lang="en-US"/>
              <a:t>See exercise 4.4</a:t>
            </a:r>
          </a:p>
          <a:p>
            <a:pPr>
              <a:spcBef>
                <a:spcPts val="1200"/>
              </a:spcBef>
            </a:pPr>
            <a:r>
              <a:rPr lang="en-US"/>
              <a:t>See exercise 4.5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750" y="2403898"/>
            <a:ext cx="1993900" cy="12628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22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 starting point.</a:t>
            </a:r>
          </a:p>
          <a:p>
            <a:pPr lvl="0"/>
            <a:r>
              <a:rPr lang="en-GB" dirty="0"/>
              <a:t>A topic sentence.</a:t>
            </a:r>
          </a:p>
          <a:p>
            <a:pPr lvl="0"/>
            <a:r>
              <a:rPr lang="en-GB" dirty="0"/>
              <a:t>An attention-grabbing statement.</a:t>
            </a:r>
          </a:p>
          <a:p>
            <a:pPr lvl="0"/>
            <a:r>
              <a:rPr lang="en-GB" dirty="0"/>
              <a:t>A brief outline.</a:t>
            </a:r>
          </a:p>
          <a:p>
            <a:pPr lvl="0"/>
            <a:r>
              <a:rPr lang="en-GB" dirty="0"/>
              <a:t>Establish your research territory.</a:t>
            </a:r>
          </a:p>
          <a:p>
            <a:pPr lvl="0"/>
            <a:r>
              <a:rPr lang="en-GB" dirty="0"/>
              <a:t>Establish a niche.</a:t>
            </a:r>
          </a:p>
          <a:p>
            <a:pPr lvl="0"/>
            <a:r>
              <a:rPr lang="en-GB" dirty="0"/>
              <a:t>Background.</a:t>
            </a:r>
          </a:p>
          <a:p>
            <a:pPr lvl="0"/>
            <a:r>
              <a:rPr lang="en-GB" dirty="0"/>
              <a:t>Scope of the work.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up to 4000 words.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22  Writing the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80–81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4.6</a:t>
            </a:r>
          </a:p>
        </p:txBody>
      </p:sp>
      <p:pic>
        <p:nvPicPr>
          <p:cNvPr id="4" name="Picture 3" descr="shutterstock SergeyDV 1366496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400" y="1783556"/>
            <a:ext cx="5575300" cy="4464843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39" y="4786046"/>
            <a:ext cx="2190750" cy="14623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22  Writing the introduction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literature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Relate directly to your topic.</a:t>
            </a:r>
          </a:p>
          <a:p>
            <a:pPr lvl="0"/>
            <a:r>
              <a:rPr lang="en-GB" dirty="0"/>
              <a:t>Identify an area of controversy.</a:t>
            </a:r>
          </a:p>
          <a:p>
            <a:pPr lvl="0"/>
            <a:r>
              <a:rPr lang="en-GB" dirty="0"/>
              <a:t>Present a summary of what we already know.</a:t>
            </a:r>
          </a:p>
          <a:p>
            <a:pPr lvl="0"/>
            <a:r>
              <a:rPr lang="en-GB" dirty="0"/>
              <a:t>Provide a clear statement of the research questions/problems which you will be addressing.</a:t>
            </a:r>
          </a:p>
          <a:p>
            <a:pPr lvl="0"/>
            <a:r>
              <a:rPr lang="en-GB" dirty="0"/>
              <a:t>Narrow down to the aims/hypotheses.</a:t>
            </a:r>
          </a:p>
          <a:p>
            <a:pPr lvl="0"/>
            <a:r>
              <a:rPr lang="en-GB" dirty="0"/>
              <a:t>What order?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Chronological.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Thematic.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80–81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1" y="3778250"/>
            <a:ext cx="2082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398680"/>
            <a:ext cx="102870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23	 </a:t>
            </a:r>
          </a:p>
          <a:p>
            <a:pPr>
              <a:lnSpc>
                <a:spcPts val="46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method </a:t>
            </a:r>
          </a:p>
          <a:p>
            <a:pPr>
              <a:lnSpc>
                <a:spcPts val="4660"/>
              </a:lnSpc>
            </a:pP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(primary data and </a:t>
            </a:r>
            <a:r>
              <a:rPr lang="en-US" sz="3600" dirty="0" err="1">
                <a:solidFill>
                  <a:schemeClr val="bg1"/>
                </a:solidFill>
                <a:latin typeface="Franklin Gothic Medium"/>
                <a:cs typeface="Franklin Gothic Medium"/>
              </a:rPr>
              <a:t>artefact</a:t>
            </a: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 only)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8953500" cy="1380067"/>
          </a:xfrm>
        </p:spPr>
        <p:txBody>
          <a:bodyPr/>
          <a:lstStyle/>
          <a:p>
            <a:r>
              <a:rPr lang="en-GB" dirty="0"/>
              <a:t>Structure for the method section of 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005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Design.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Participants.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Materials /apparatus.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Date(s) and location.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Ethical consideration.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Procedure.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500–600 words.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23  Writing the method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82–83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1542441"/>
            <a:ext cx="4610100" cy="4591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39301" y="4660900"/>
            <a:ext cx="229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/>
                <a:cs typeface="Franklin Gothic Book"/>
              </a:rPr>
              <a:t>Writing your report is like writing a recipe for a cake.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398680"/>
            <a:ext cx="102870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24	 </a:t>
            </a:r>
          </a:p>
          <a:p>
            <a:pPr>
              <a:lnSpc>
                <a:spcPts val="46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findings</a:t>
            </a:r>
            <a:b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(primary data only)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8953500" cy="1380067"/>
          </a:xfrm>
        </p:spPr>
        <p:txBody>
          <a:bodyPr/>
          <a:lstStyle/>
          <a:p>
            <a:r>
              <a:rPr lang="en-GB" dirty="0"/>
              <a:t>Structure FOR THE RESULTS section of 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005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Descriptive statistics.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Summarise.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Quantitative data: tables and graphs.</a:t>
            </a:r>
          </a:p>
          <a:p>
            <a:pPr lvl="1">
              <a:buFont typeface="Arial" charset="0"/>
              <a:buChar char="•"/>
            </a:pPr>
            <a:r>
              <a:rPr lang="en-GB" sz="1800" dirty="0"/>
              <a:t>Qualitative data.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Inferential statistics where appropriate.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Presenting tables and figures.</a:t>
            </a:r>
          </a:p>
          <a:p>
            <a:pPr marL="342900" indent="-342900">
              <a:buNone/>
            </a:pPr>
            <a:endParaRPr lang="en-GB" dirty="0"/>
          </a:p>
          <a:p>
            <a:pPr marL="342900" indent="-342900">
              <a:buNone/>
            </a:pPr>
            <a:r>
              <a:rPr lang="en-GB" dirty="0"/>
              <a:t>Word count 500–600 words.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24  Writing the findings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84–85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4.8</a:t>
            </a:r>
          </a:p>
        </p:txBody>
      </p:sp>
      <p:pic>
        <p:nvPicPr>
          <p:cNvPr id="4" name="Picture 3" descr="graph p86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114549"/>
            <a:ext cx="5359400" cy="3502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9620599" cy="762000"/>
          </a:xfrm>
        </p:spPr>
        <p:txBody>
          <a:bodyPr/>
          <a:lstStyle/>
          <a:p>
            <a:r>
              <a:rPr lang="en-GB" dirty="0"/>
              <a:t>Secondary data using different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10131425" cy="4343401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Synthesising sources: A literature review.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Like a funnel.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Narrow to specific area.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Group items together.</a:t>
            </a:r>
          </a:p>
          <a:p>
            <a:pPr lvl="0"/>
            <a:r>
              <a:rPr lang="en-GB" dirty="0"/>
              <a:t>Lead logically to aims.</a:t>
            </a:r>
          </a:p>
          <a:p>
            <a:pPr>
              <a:spcBef>
                <a:spcPts val="1000"/>
              </a:spcBef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What the literature review should NOT be.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 descriptive list.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Feelings.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Everything.</a:t>
            </a:r>
          </a:p>
          <a:p>
            <a:pPr lvl="0"/>
            <a:r>
              <a:rPr lang="en-GB" dirty="0"/>
              <a:t>Irrelevant material, e.g. life story.</a:t>
            </a:r>
          </a:p>
          <a:p>
            <a:pPr>
              <a:spcBef>
                <a:spcPts val="1200"/>
              </a:spcBef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Example of a bad literature review and improved version.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endParaRPr lang="en-US" dirty="0"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Lessons 12 &amp; 13  Full literature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64–65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0452100" y="2232025"/>
            <a:ext cx="1536700" cy="474663"/>
          </a:xfrm>
        </p:spPr>
        <p:txBody>
          <a:bodyPr/>
          <a:lstStyle/>
          <a:p>
            <a:r>
              <a:rPr lang="en-US"/>
              <a:t>See exercise 3.10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165" y="2065867"/>
            <a:ext cx="3009899" cy="31934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25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discussion</a:t>
            </a:r>
            <a:endParaRPr lang="en-US" sz="36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8953500" cy="1380067"/>
          </a:xfrm>
        </p:spPr>
        <p:txBody>
          <a:bodyPr/>
          <a:lstStyle/>
          <a:p>
            <a:r>
              <a:rPr lang="en-GB" dirty="0"/>
              <a:t>Structure FOR THE DISCUSSION section of 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00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purpose of the discussion is to consider previously mentioned research in relation to your own research. Therefore it is not expected that you will introduce new research here.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Explain the findings in relation to the hypothesis.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Explain the findings in relation to previous research.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Strengths and limitations of your project.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Implications.</a:t>
            </a:r>
          </a:p>
          <a:p>
            <a:pPr marL="342900" lvl="0" indent="-34290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up to 4000 words.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25  Writing the discussion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86–87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375" y="2527168"/>
            <a:ext cx="5635625" cy="37631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597400"/>
            <a:ext cx="10287000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26	 </a:t>
            </a:r>
          </a:p>
          <a:p>
            <a:pPr>
              <a:lnSpc>
                <a:spcPts val="476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a CONCLUSION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take-home message?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1689100"/>
            <a:ext cx="7439026" cy="41021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Think about what you want people to remember.</a:t>
            </a:r>
          </a:p>
          <a:p>
            <a:pPr marL="0" indent="0">
              <a:buNone/>
            </a:pPr>
            <a:r>
              <a:rPr lang="en-GB" dirty="0"/>
              <a:t>First write in BLUNT terms </a:t>
            </a:r>
            <a:r>
              <a:rPr lang="en-GB" dirty="0" err="1">
                <a:sym typeface="Wingdings"/>
              </a:rPr>
              <a:t></a:t>
            </a:r>
            <a:r>
              <a:rPr lang="en-GB" dirty="0"/>
              <a:t> explain so it RESONATES.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dirty="0"/>
              <a:t>Don’ts, e.g.: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End with a lengthy quotation.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Say ‘in conclusion’.</a:t>
            </a:r>
          </a:p>
          <a:p>
            <a:pPr lvl="0"/>
            <a:r>
              <a:rPr lang="en-GB" dirty="0"/>
              <a:t>Introduce a new idea.</a:t>
            </a:r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r>
              <a:rPr lang="en-GB" dirty="0"/>
              <a:t>Do use: 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In fact …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For these reasons … etc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Word count about 300 words.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26 Writing a CONCLUSION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88–89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lIns="72000" rIns="0"/>
          <a:lstStyle/>
          <a:p>
            <a:r>
              <a:rPr lang="en-US"/>
              <a:t>See exercise 4.10</a:t>
            </a:r>
          </a:p>
        </p:txBody>
      </p:sp>
      <p:pic>
        <p:nvPicPr>
          <p:cNvPr id="5" name="Picture 4" descr="shutterstock Mariano N. Ruiz 20564144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900"/>
            <a:ext cx="2628900" cy="3943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7300" y="2971800"/>
            <a:ext cx="37211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Franklin Gothic Demi" charset="0"/>
                <a:ea typeface="Franklin Gothic Demi" charset="0"/>
                <a:cs typeface="Franklin Gothic Demi" charset="0"/>
              </a:rPr>
              <a:t>Generic structure</a:t>
            </a:r>
          </a:p>
          <a:p>
            <a:pPr marL="284400"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Brief recap.</a:t>
            </a:r>
          </a:p>
          <a:p>
            <a:pPr marL="284400"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Reference to larger issue.</a:t>
            </a:r>
          </a:p>
          <a:p>
            <a:pPr marL="284400"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Highlight key aspects.</a:t>
            </a:r>
          </a:p>
          <a:p>
            <a:pPr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Evaluate main arguments.</a:t>
            </a:r>
          </a:p>
          <a:p>
            <a:pPr indent="-2844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Take home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279900"/>
            <a:ext cx="336176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800" y="4691454"/>
            <a:ext cx="1137920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27	 </a:t>
            </a:r>
          </a:p>
          <a:p>
            <a:pPr>
              <a:lnSpc>
                <a:spcPts val="46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Editing and referencing the draft EPQ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Formats for referencing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35100"/>
            <a:ext cx="9474199" cy="4356101"/>
          </a:xfrm>
        </p:spPr>
        <p:txBody>
          <a:bodyPr/>
          <a:lstStyle/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Book reference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marL="0" indent="0">
              <a:buNone/>
            </a:pPr>
            <a:r>
              <a:rPr lang="en-US" dirty="0"/>
              <a:t>Offer, D., </a:t>
            </a:r>
            <a:r>
              <a:rPr lang="en-US" dirty="0" err="1"/>
              <a:t>Ostrov</a:t>
            </a:r>
            <a:r>
              <a:rPr lang="en-US" dirty="0"/>
              <a:t>, E. and Howard, K. (1981). </a:t>
            </a:r>
            <a:r>
              <a:rPr lang="en-US" i="1" dirty="0"/>
              <a:t>The Adolescent – a psychological self-portrait</a:t>
            </a:r>
            <a:r>
              <a:rPr lang="en-US" dirty="0"/>
              <a:t>. New York: Basic Books.</a:t>
            </a:r>
            <a:endParaRPr lang="en-GB" dirty="0"/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Papers/articles</a:t>
            </a:r>
          </a:p>
          <a:p>
            <a:pPr marL="0" indent="0">
              <a:buNone/>
            </a:pPr>
            <a:r>
              <a:rPr lang="en-US" dirty="0"/>
              <a:t>Milner, D. (1970). Ethnic Identity and preference in minority-group children. In: H. </a:t>
            </a:r>
            <a:r>
              <a:rPr lang="en-US" dirty="0" err="1"/>
              <a:t>Tajfel</a:t>
            </a:r>
            <a:r>
              <a:rPr lang="en-US" dirty="0"/>
              <a:t>, (1981) </a:t>
            </a:r>
            <a:r>
              <a:rPr lang="en-US" i="1" dirty="0"/>
              <a:t>Human groups and social categories</a:t>
            </a:r>
            <a:r>
              <a:rPr lang="en-US" dirty="0"/>
              <a:t>. Cambridge: Cambridge University Press</a:t>
            </a:r>
            <a:r>
              <a:rPr lang="en-US"/>
              <a:t>, pp.329–356</a:t>
            </a:r>
            <a:r>
              <a:rPr lang="en-US" dirty="0"/>
              <a:t>.</a:t>
            </a:r>
            <a:endParaRPr lang="en-GB" dirty="0"/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Journal articles</a:t>
            </a:r>
          </a:p>
          <a:p>
            <a:pPr marL="0" indent="0">
              <a:buNone/>
            </a:pPr>
            <a:r>
              <a:rPr lang="en-GB" dirty="0"/>
              <a:t>MacKay, G. (2002). The disappearance of disability? Thoughts on a changing culture. </a:t>
            </a:r>
            <a:r>
              <a:rPr lang="en-GB" i="1" dirty="0"/>
              <a:t>British Journal of Special Education</a:t>
            </a:r>
            <a:r>
              <a:rPr lang="en-GB" dirty="0"/>
              <a:t>, 29 (4), 159–163.</a:t>
            </a:r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Internet pages</a:t>
            </a:r>
          </a:p>
          <a:p>
            <a:pPr marL="0" indent="0">
              <a:buNone/>
            </a:pPr>
            <a:r>
              <a:rPr lang="en-US" dirty="0"/>
              <a:t>Jackson, R. (2004). </a:t>
            </a:r>
            <a:r>
              <a:rPr lang="en-US" i="1" dirty="0"/>
              <a:t>Inclusion: A flawed Vision</a:t>
            </a:r>
            <a:r>
              <a:rPr lang="en-US" dirty="0"/>
              <a:t>. GSSPL [online]. Available at: www.gssp1.org.uk/html/inclusion_aflawed-vision [Accessed January 2014].</a:t>
            </a:r>
            <a:endParaRPr lang="en-GB" dirty="0"/>
          </a:p>
          <a:p>
            <a:pPr>
              <a:spcAft>
                <a:spcPts val="4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Other types</a:t>
            </a:r>
          </a:p>
          <a:p>
            <a:pPr>
              <a:buNone/>
            </a:pPr>
            <a:r>
              <a:rPr lang="en-GB" dirty="0"/>
              <a:t>Personal communication.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27  Editing and referencing the draft EPQ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90–91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0477500" y="2232025"/>
            <a:ext cx="1714500" cy="474663"/>
          </a:xfrm>
        </p:spPr>
        <p:txBody>
          <a:bodyPr/>
          <a:lstStyle/>
          <a:p>
            <a:r>
              <a:rPr lang="en-US" dirty="0"/>
              <a:t>See exercise 4.11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1" y="0"/>
            <a:ext cx="6654800" cy="571500"/>
          </a:xfrm>
        </p:spPr>
        <p:txBody>
          <a:bodyPr/>
          <a:lstStyle/>
          <a:p>
            <a:r>
              <a:rPr lang="en-US"/>
              <a:t>Lesson 27  Editing and referencing the draft EPQ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Endnotes and footnotes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 sequential number is placed in the text where you would normally put (Milner 1970).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 lvl="0"/>
            <a:r>
              <a:rPr lang="en-US" dirty="0"/>
              <a:t>Endnotes – end of chapter.</a:t>
            </a:r>
            <a:endParaRPr lang="en-GB" dirty="0"/>
          </a:p>
          <a:p>
            <a:pPr lvl="0"/>
            <a:r>
              <a:rPr lang="en-US" dirty="0"/>
              <a:t>Footnotes – at bottom of the page.</a:t>
            </a:r>
            <a:endParaRPr lang="en-GB" dirty="0"/>
          </a:p>
          <a:p>
            <a:r>
              <a:rPr lang="en-US" dirty="0"/>
              <a:t>Word processors will do it for you.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891" y="2599625"/>
            <a:ext cx="5303166" cy="265158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90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3891" y="2671950"/>
            <a:ext cx="208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latin typeface="Franklin Gothic Book"/>
                <a:cs typeface="Franklin Gothic Book"/>
              </a:rPr>
              <a:t>Exemplar using footnotes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the draft EPQ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Checklist – am I done?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US" dirty="0"/>
              <a:t>This is not a list to just tick things off.</a:t>
            </a:r>
          </a:p>
          <a:p>
            <a:pPr>
              <a:spcAft>
                <a:spcPts val="0"/>
              </a:spcAft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27  Editing and referencing the draft EPQ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92–93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4.2</a:t>
            </a:r>
          </a:p>
        </p:txBody>
      </p:sp>
      <p:pic>
        <p:nvPicPr>
          <p:cNvPr id="5" name="Picture 4" descr="IMG_153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500" y="3598708"/>
            <a:ext cx="3873500" cy="2687793"/>
          </a:xfrm>
          <a:prstGeom prst="rect">
            <a:avLst/>
          </a:prstGeom>
        </p:spPr>
      </p:pic>
      <p:pic>
        <p:nvPicPr>
          <p:cNvPr id="4" name="Picture 3" descr="shutterstock  B Calkins 1633834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863">
            <a:off x="6259015" y="1074946"/>
            <a:ext cx="3153276" cy="2364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1225" y="3683000"/>
            <a:ext cx="361315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You have finished the report!</a:t>
            </a:r>
            <a:endParaRPr lang="en-US" sz="32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7300" y="4555520"/>
            <a:ext cx="1146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28</a:t>
            </a: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spc="-1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Preparing the PROJECT PRODUCT REVIEW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28  Preparing the PROJECT PRODUCT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and bad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Page 11 of the EPQ candidate record. </a:t>
            </a:r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 Cond" charset="0"/>
                <a:ea typeface="Franklin Gothic Demi Cond" charset="0"/>
                <a:cs typeface="Franklin Gothic Demi Cond" charset="0"/>
              </a:rPr>
              <a:t>Examples of good practice </a:t>
            </a:r>
          </a:p>
          <a:p>
            <a:pPr>
              <a:buNone/>
            </a:pPr>
            <a:r>
              <a:rPr lang="en-GB" dirty="0">
                <a:latin typeface="Franklin Gothic Book" charset="0"/>
                <a:ea typeface="Franklin Gothic Book" charset="0"/>
                <a:cs typeface="Franklin Gothic Book" charset="0"/>
              </a:rPr>
              <a:t>Kim’s project (page 28),</a:t>
            </a:r>
          </a:p>
          <a:p>
            <a:pPr>
              <a:buNone/>
            </a:pPr>
            <a:r>
              <a:rPr lang="en-GB" dirty="0">
                <a:latin typeface="Franklin Gothic Book" charset="0"/>
                <a:ea typeface="Franklin Gothic Book" charset="0"/>
                <a:cs typeface="Franklin Gothic Book" charset="0"/>
              </a:rPr>
              <a:t>and Wesley’s project (page 37).</a:t>
            </a:r>
          </a:p>
          <a:p>
            <a:pPr>
              <a:spcBef>
                <a:spcPts val="1600"/>
              </a:spcBef>
              <a:buNone/>
            </a:pPr>
            <a:r>
              <a:rPr lang="en-GB" b="1" dirty="0">
                <a:latin typeface="Franklin Gothic Demi Cond" charset="0"/>
                <a:ea typeface="Franklin Gothic Demi Cond" charset="0"/>
                <a:cs typeface="Franklin Gothic Demi Cond" charset="0"/>
              </a:rPr>
              <a:t>Example of bad practice</a:t>
            </a:r>
          </a:p>
          <a:p>
            <a:pPr>
              <a:buNone/>
            </a:pPr>
            <a:r>
              <a:rPr lang="en-GB" dirty="0">
                <a:latin typeface="Franklin Gothic Book" charset="0"/>
                <a:ea typeface="Franklin Gothic Book" charset="0"/>
                <a:cs typeface="Franklin Gothic Book" charset="0"/>
              </a:rPr>
              <a:t>Robert’s project (page 29).</a:t>
            </a:r>
            <a:endParaRPr lang="en-US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rIns="36000"/>
          <a:lstStyle/>
          <a:p>
            <a:r>
              <a:rPr lang="en-US"/>
              <a:t>Book pages 28–29, 37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7" y="1799249"/>
            <a:ext cx="4914900" cy="44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14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Being analytical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1900" y="4555520"/>
            <a:ext cx="1130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29</a:t>
            </a: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Preparing the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visual aids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60500"/>
            <a:ext cx="10131425" cy="4330701"/>
          </a:xfrm>
        </p:spPr>
        <p:txBody>
          <a:bodyPr/>
          <a:lstStyle/>
          <a:p>
            <a:pPr>
              <a:buNone/>
            </a:pPr>
            <a:r>
              <a:rPr lang="en-GB" dirty="0"/>
              <a:t>To non-specialist audience.</a:t>
            </a:r>
          </a:p>
          <a:p>
            <a:pPr>
              <a:buNone/>
            </a:pPr>
            <a:r>
              <a:rPr lang="en-GB" dirty="0"/>
              <a:t>Demonstrates AO1 (planning), AO2 (use of resources), AO3 (develop and realise).</a:t>
            </a:r>
          </a:p>
          <a:p>
            <a:pPr lvl="0"/>
            <a:r>
              <a:rPr lang="en-GB" dirty="0"/>
              <a:t>Microsoft PowerPoint.</a:t>
            </a:r>
          </a:p>
          <a:p>
            <a:pPr lvl="0"/>
            <a:r>
              <a:rPr lang="en-GB" dirty="0"/>
              <a:t>Video, DVD, </a:t>
            </a:r>
            <a:r>
              <a:rPr lang="en-GB" dirty="0" err="1"/>
              <a:t>YouTube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Interactive white board.</a:t>
            </a:r>
          </a:p>
          <a:p>
            <a:pPr lvl="0"/>
            <a:r>
              <a:rPr lang="en-GB" dirty="0"/>
              <a:t>Non-interactive board.</a:t>
            </a:r>
          </a:p>
          <a:p>
            <a:pPr lvl="0"/>
            <a:r>
              <a:rPr lang="en-GB" dirty="0"/>
              <a:t>Paper handouts.</a:t>
            </a:r>
          </a:p>
          <a:p>
            <a:pPr lvl="0"/>
            <a:r>
              <a:rPr lang="en-GB" dirty="0"/>
              <a:t>Flip chart.</a:t>
            </a:r>
          </a:p>
          <a:p>
            <a:pPr lvl="0"/>
            <a:r>
              <a:rPr lang="en-GB" dirty="0"/>
              <a:t>Artefact or props.</a:t>
            </a:r>
          </a:p>
          <a:p>
            <a:pPr lvl="0"/>
            <a:r>
              <a:rPr lang="en-GB" dirty="0"/>
              <a:t>Market place display.</a:t>
            </a:r>
          </a:p>
          <a:p>
            <a:r>
              <a:rPr lang="en-GB" dirty="0"/>
              <a:t>A poster presentation.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96–97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5.1</a:t>
            </a:r>
          </a:p>
        </p:txBody>
      </p:sp>
      <p:pic>
        <p:nvPicPr>
          <p:cNvPr id="4" name="Picture 3" descr="shutterstock Maridav 12381867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00" y="2855913"/>
            <a:ext cx="4178300" cy="34514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1600" y="1828801"/>
            <a:ext cx="3778250" cy="4254500"/>
          </a:xfrm>
          <a:prstGeom prst="rect">
            <a:avLst/>
          </a:prstGeom>
          <a:solidFill>
            <a:srgbClr val="1FCD5D"/>
          </a:solidFill>
          <a:ln>
            <a:solidFill>
              <a:srgbClr val="BCD6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skills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Preparation beforehand</a:t>
            </a:r>
          </a:p>
          <a:p>
            <a:pPr lvl="0"/>
            <a:r>
              <a:rPr lang="en-GB" dirty="0"/>
              <a:t>Know your material.</a:t>
            </a:r>
          </a:p>
          <a:p>
            <a:pPr lvl="0"/>
            <a:r>
              <a:rPr lang="en-GB" dirty="0"/>
              <a:t>Use notes to support the style of your presentation.</a:t>
            </a:r>
          </a:p>
          <a:p>
            <a:pPr lvl="0"/>
            <a:r>
              <a:rPr lang="en-GB" dirty="0"/>
              <a:t>Rehearse.</a:t>
            </a:r>
          </a:p>
          <a:p>
            <a:pPr lvl="0"/>
            <a:r>
              <a:rPr lang="en-GB" dirty="0"/>
              <a:t>It’s no laughing matter.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2/4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98–99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0" y="2146300"/>
            <a:ext cx="5016500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457200">
              <a:spcAft>
                <a:spcPts val="1000"/>
              </a:spcAft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On the day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Where to start.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The glass is always half full.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Be polite and assertive.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Pump up the volume?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Pace yourself.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Mind your language.</a:t>
            </a:r>
          </a:p>
          <a:p>
            <a:pPr marL="284400" lvl="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Don’t forget to breathe.</a:t>
            </a:r>
          </a:p>
          <a:p>
            <a:pPr marL="284400"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Connect with your audience!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shutterstock Accord 15475427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4084260"/>
            <a:ext cx="4063999" cy="223208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checklist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Dealing with questions asked.</a:t>
            </a:r>
          </a:p>
          <a:p>
            <a:pPr lvl="0"/>
            <a:r>
              <a:rPr lang="en-GB" dirty="0"/>
              <a:t>You are assessed on responses to questions from the audience.</a:t>
            </a:r>
          </a:p>
          <a:p>
            <a:pPr lvl="0"/>
            <a:r>
              <a:rPr lang="en-GB" dirty="0"/>
              <a:t>Anticipate the questions and prepare.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Checklist and then …</a:t>
            </a:r>
          </a:p>
          <a:p>
            <a:r>
              <a:rPr lang="en-GB" dirty="0"/>
              <a:t>Fill in PRESENTATION RECORD PART A (Page 12 of the EPQ candidate record). </a:t>
            </a:r>
          </a:p>
          <a:p>
            <a:r>
              <a:rPr lang="en-GB" dirty="0"/>
              <a:t>An exemplar is on page 101.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100–101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5.3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535" y="4419601"/>
            <a:ext cx="6284466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the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9700"/>
            <a:ext cx="8572499" cy="4381501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GB" dirty="0"/>
              <a:t>You can include a </a:t>
            </a:r>
            <a:r>
              <a:rPr lang="en-GB" i="1" dirty="0"/>
              <a:t>presentation feedback form</a:t>
            </a:r>
            <a:r>
              <a:rPr lang="en-GB" dirty="0"/>
              <a:t> in your PRESENTATION RECORD PART B for the moderator.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Audibility.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Pace.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Fluency.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Tone and energy.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Eye contact.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Body language and posture.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Appropriateness to the audience.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Structure and cohesion.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Use of visual aids.</a:t>
            </a:r>
          </a:p>
          <a:p>
            <a:pPr lvl="0">
              <a:spcAft>
                <a:spcPts val="300"/>
              </a:spcAft>
            </a:pPr>
            <a:r>
              <a:rPr lang="en-GB" dirty="0"/>
              <a:t>Verbal content.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Response to questions.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dirty="0"/>
              <a:t>PRESENTATION RECORD PART B – </a:t>
            </a:r>
            <a:br>
              <a:rPr lang="en-GB" dirty="0"/>
            </a:br>
            <a:r>
              <a:rPr lang="en-GB" dirty="0"/>
              <a:t>filled in by your supervisor.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29  Preparing the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Book pages 102–103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5.4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9300" y="1891067"/>
            <a:ext cx="4867100" cy="437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7600" y="4617075"/>
            <a:ext cx="1107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30</a:t>
            </a:r>
            <a:endParaRPr lang="en-US" sz="4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SUMMARY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1600"/>
              </a:spcAft>
              <a:buFont typeface="+mj-lt"/>
              <a:buAutoNum type="arabicPeriod"/>
            </a:pPr>
            <a:r>
              <a:rPr lang="en-GB" dirty="0"/>
              <a:t>Brief recap of what you have covered in relation to the essay title.</a:t>
            </a:r>
          </a:p>
          <a:p>
            <a:pPr marL="342900" lvl="0" indent="-342900">
              <a:spcAft>
                <a:spcPts val="1600"/>
              </a:spcAft>
              <a:buFont typeface="+mj-lt"/>
              <a:buAutoNum type="arabicPeriod"/>
            </a:pPr>
            <a:r>
              <a:rPr lang="en-GB" dirty="0"/>
              <a:t>Reference to the larger issue.</a:t>
            </a:r>
          </a:p>
          <a:p>
            <a:pPr marL="342900" lvl="0" indent="-342900">
              <a:spcAft>
                <a:spcPts val="1600"/>
              </a:spcAft>
              <a:buFont typeface="+mj-lt"/>
              <a:buAutoNum type="arabicPeriod"/>
            </a:pPr>
            <a:r>
              <a:rPr lang="en-GB" dirty="0"/>
              <a:t>Highlight the important aspects.</a:t>
            </a:r>
          </a:p>
          <a:p>
            <a:pPr marL="342900" lvl="0" indent="-342900">
              <a:spcAft>
                <a:spcPts val="1600"/>
              </a:spcAft>
              <a:buFont typeface="+mj-lt"/>
              <a:buAutoNum type="arabicPeriod"/>
            </a:pPr>
            <a:r>
              <a:rPr lang="en-GB" dirty="0"/>
              <a:t>Evaluate the main arguments.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en-GB" dirty="0"/>
              <a:t>The take-home message.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30  Writing the SUMMARY and REFLECTION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104–105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See exercise 5.5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8100" y="2874324"/>
            <a:ext cx="5803900" cy="34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What have you have learned from completing your project?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What new knowledge or expertise have you found valuable?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What are the strengths and weaknesses of your project?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What skills have you improved?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What changes would you make if you undertook the work again?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What advice would you give to others undertaking such a project?</a:t>
            </a:r>
          </a:p>
          <a:p>
            <a:pPr marL="342900" indent="-342900">
              <a:spcAft>
                <a:spcPts val="0"/>
              </a:spcAft>
              <a:buNone/>
            </a:pPr>
            <a:endParaRPr lang="en-GB" dirty="0"/>
          </a:p>
          <a:p>
            <a:pPr marL="342900" indent="-342900">
              <a:buNone/>
            </a:pPr>
            <a:r>
              <a:rPr lang="en-GB" dirty="0"/>
              <a:t>Fill in SUMMARY AND REFLECTION after the presentation.</a:t>
            </a:r>
          </a:p>
          <a:p>
            <a:pPr>
              <a:buNone/>
            </a:pPr>
            <a:r>
              <a:rPr lang="en-GB" dirty="0"/>
              <a:t>Page 14 of the EPQ candidate record.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30  Writing the SUMMARY and REFLECTION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106–107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5.6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874" y="4185129"/>
            <a:ext cx="4569126" cy="207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30  Writing the SUMMARY and REFLECTION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1" y="3238500"/>
            <a:ext cx="5867399" cy="2743200"/>
          </a:xfrm>
        </p:spPr>
        <p:txBody>
          <a:bodyPr/>
          <a:lstStyle/>
          <a:p>
            <a:r>
              <a:rPr lang="en-GB" sz="4800" dirty="0"/>
              <a:t>Congratulations – You’re done </a:t>
            </a:r>
            <a:endParaRPr lang="en-US" sz="4800" dirty="0"/>
          </a:p>
        </p:txBody>
      </p:sp>
      <p:pic>
        <p:nvPicPr>
          <p:cNvPr id="8" name="Picture 7" descr="shutterstock VladislavGudovskiy 128825113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74587"/>
            <a:ext cx="4292600" cy="59059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04400" y="0"/>
            <a:ext cx="977900" cy="576361"/>
          </a:xfrm>
          <a:prstGeom prst="rect">
            <a:avLst/>
          </a:prstGeom>
          <a:solidFill>
            <a:srgbClr val="00A1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11300"/>
            <a:ext cx="10131425" cy="4279901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Franklin Gothic Demi" charset="0"/>
                <a:ea typeface="Franklin Gothic Demi" charset="0"/>
                <a:cs typeface="Franklin Gothic Demi" charset="0"/>
              </a:rPr>
              <a:t>Analysis</a:t>
            </a:r>
            <a:r>
              <a:rPr lang="en-US" dirty="0"/>
              <a:t> = examine in detail but not descriptively –</a:t>
            </a:r>
            <a:r>
              <a:rPr lang="en-GB" i="1" dirty="0"/>
              <a:t>evaluate</a:t>
            </a:r>
            <a:r>
              <a:rPr lang="en-GB" dirty="0"/>
              <a:t>.</a:t>
            </a:r>
          </a:p>
          <a:p>
            <a:pPr>
              <a:spcAft>
                <a:spcPts val="0"/>
              </a:spcAft>
              <a:buNone/>
            </a:pPr>
            <a:r>
              <a:rPr lang="en-GB" dirty="0"/>
              <a:t> </a:t>
            </a:r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Analysis method 1</a:t>
            </a:r>
            <a:r>
              <a:rPr lang="en-GB" dirty="0">
                <a:latin typeface="Franklin Gothic Medium"/>
                <a:cs typeface="Franklin Gothic Medium"/>
              </a:rPr>
              <a:t>:</a:t>
            </a:r>
            <a:r>
              <a:rPr lang="en-GB" dirty="0"/>
              <a:t> Considering conflicting arguments. </a:t>
            </a:r>
          </a:p>
          <a:p>
            <a:pPr lvl="0"/>
            <a:r>
              <a:rPr lang="en-GB" dirty="0"/>
              <a:t>Example project: Jenny’s EPQ on Yellowstone</a:t>
            </a:r>
          </a:p>
          <a:p>
            <a:pPr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Analysis method 2</a:t>
            </a:r>
            <a:r>
              <a:rPr lang="en-GB" dirty="0">
                <a:latin typeface="Franklin Gothic Medium"/>
                <a:cs typeface="Franklin Gothic Medium"/>
              </a:rPr>
              <a:t>:</a:t>
            </a:r>
            <a:r>
              <a:rPr lang="en-GB" dirty="0"/>
              <a:t> Considering the value of sources used.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Source.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Author’s background.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Date published, are the findings still relevant?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Depths of reviews.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Sources cited.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Objectivity.</a:t>
            </a:r>
          </a:p>
          <a:p>
            <a:r>
              <a:rPr lang="en-GB" dirty="0"/>
              <a:t>Justification for reliability.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14 Being analytical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66–67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706688"/>
            <a:ext cx="1797050" cy="4751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0477500" y="2232025"/>
            <a:ext cx="1454150" cy="949855"/>
          </a:xfrm>
        </p:spPr>
        <p:txBody>
          <a:bodyPr lIns="72000" rIns="36000"/>
          <a:lstStyle/>
          <a:p>
            <a:r>
              <a:rPr lang="en-US"/>
              <a:t>See exercise 3.11</a:t>
            </a:r>
          </a:p>
          <a:p>
            <a:pPr>
              <a:spcBef>
                <a:spcPts val="1200"/>
              </a:spcBef>
            </a:pPr>
            <a:r>
              <a:rPr lang="en-US"/>
              <a:t>See exercise 3.12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131" y="1765300"/>
            <a:ext cx="5009444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15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Understanding peer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peer reviewed journals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Peer review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</a:p>
          <a:p>
            <a:pPr lvl="0"/>
            <a:r>
              <a:rPr lang="en-GB" dirty="0"/>
              <a:t>Academic journals.</a:t>
            </a:r>
          </a:p>
          <a:p>
            <a:pPr lvl="0"/>
            <a:r>
              <a:rPr lang="en-GB" dirty="0"/>
              <a:t>Books.</a:t>
            </a:r>
          </a:p>
          <a:p>
            <a:pPr lvl="0"/>
            <a:r>
              <a:rPr lang="en-GB" dirty="0"/>
              <a:t>The Internet.</a:t>
            </a:r>
          </a:p>
          <a:p>
            <a:pPr marL="0" indent="0">
              <a:buNone/>
            </a:pPr>
            <a:r>
              <a:rPr lang="en-GB" dirty="0"/>
              <a:t>How to use peer review when evaluating sources.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15  Understanding peer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68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lIns="54000" rIns="0"/>
          <a:lstStyle/>
          <a:p>
            <a:r>
              <a:rPr lang="en-US"/>
              <a:t>See exercise 3.13</a:t>
            </a:r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100" y="2232025"/>
            <a:ext cx="4854400" cy="3875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peer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5600"/>
            <a:ext cx="10131425" cy="4165601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The strengths of peer review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High quality research.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Controls amount of information.</a:t>
            </a:r>
          </a:p>
          <a:p>
            <a:pPr lvl="0"/>
            <a:r>
              <a:rPr lang="en-GB" dirty="0"/>
              <a:t>Determines ownership of intellectual property.</a:t>
            </a:r>
          </a:p>
          <a:p>
            <a:pPr>
              <a:spcAft>
                <a:spcPts val="600"/>
              </a:spcAft>
              <a:buNone/>
            </a:pPr>
            <a:r>
              <a:rPr lang="en-GB" dirty="0"/>
              <a:t>Also: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Guards against plagiarism.</a:t>
            </a:r>
          </a:p>
          <a:p>
            <a:pPr lvl="0"/>
            <a:r>
              <a:rPr lang="en-GB" dirty="0"/>
              <a:t>Guards against fraud.</a:t>
            </a:r>
          </a:p>
          <a:p>
            <a:pPr lvl="0"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The limitations of peer review</a:t>
            </a:r>
            <a:endParaRPr lang="en-GB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0">
              <a:spcAft>
                <a:spcPts val="600"/>
              </a:spcAft>
            </a:pPr>
            <a:r>
              <a:rPr lang="en-GB" dirty="0"/>
              <a:t>Finding an expert.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Anonymity versus open reviewing.</a:t>
            </a:r>
          </a:p>
          <a:p>
            <a:pPr lvl="0"/>
            <a:r>
              <a:rPr lang="en-GB" dirty="0"/>
              <a:t>Preserves the status quo.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15  Understanding peer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69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lIns="72000" rIns="0"/>
          <a:lstStyle/>
          <a:p>
            <a:r>
              <a:rPr lang="en-US"/>
              <a:t>See exercise 3.14</a:t>
            </a:r>
          </a:p>
        </p:txBody>
      </p:sp>
      <p:pic>
        <p:nvPicPr>
          <p:cNvPr id="5" name="Picture 4" descr="shutterstock Mmaxer 132372452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83537"/>
            <a:ext cx="4419600" cy="47108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Lesson 16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Avoiding plagiarism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3201</TotalTime>
  <Words>2259</Words>
  <Application>Microsoft Office PowerPoint</Application>
  <PresentationFormat>Widescreen</PresentationFormat>
  <Paragraphs>473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Chalkduster</vt:lpstr>
      <vt:lpstr>Franklin Gothic Book</vt:lpstr>
      <vt:lpstr>Franklin Gothic Demi</vt:lpstr>
      <vt:lpstr>Franklin Gothic Demi Cond</vt:lpstr>
      <vt:lpstr>Franklin Gothic Medium</vt:lpstr>
      <vt:lpstr>Wingdings</vt:lpstr>
      <vt:lpstr>Celestial</vt:lpstr>
      <vt:lpstr>PowerPoint Presentation</vt:lpstr>
      <vt:lpstr>Secondary sources </vt:lpstr>
      <vt:lpstr>Secondary data using different sources </vt:lpstr>
      <vt:lpstr>PowerPoint Presentation</vt:lpstr>
      <vt:lpstr>METHODS OF ANALYSIS</vt:lpstr>
      <vt:lpstr>PowerPoint Presentation</vt:lpstr>
      <vt:lpstr>Using peer reviewed journals </vt:lpstr>
      <vt:lpstr>Evaluating peer review </vt:lpstr>
      <vt:lpstr>PowerPoint Presentation</vt:lpstr>
      <vt:lpstr>Avoiding plagiarism </vt:lpstr>
      <vt:lpstr>Extra </vt:lpstr>
      <vt:lpstr>PowerPoint Presentation</vt:lpstr>
      <vt:lpstr>The MID-PROJECT REVIEW </vt:lpstr>
      <vt:lpstr>PowerPoint Presentation</vt:lpstr>
      <vt:lpstr>Where do I begin? </vt:lpstr>
      <vt:lpstr>PowerPoint Presentation</vt:lpstr>
      <vt:lpstr>Exemplars I, II and III </vt:lpstr>
      <vt:lpstr>PowerPoint Presentation</vt:lpstr>
      <vt:lpstr>Writing fluently and critically </vt:lpstr>
      <vt:lpstr>Useful phrases </vt:lpstr>
      <vt:lpstr>PowerPoint Presentation</vt:lpstr>
      <vt:lpstr>A planner for your abstract </vt:lpstr>
      <vt:lpstr>PowerPoint Presentation</vt:lpstr>
      <vt:lpstr>An overview </vt:lpstr>
      <vt:lpstr>A literature review </vt:lpstr>
      <vt:lpstr>PowerPoint Presentation</vt:lpstr>
      <vt:lpstr>Structure for the method section of the report </vt:lpstr>
      <vt:lpstr>PowerPoint Presentation</vt:lpstr>
      <vt:lpstr>Structure FOR THE RESULTS section of the report </vt:lpstr>
      <vt:lpstr>PowerPoint Presentation</vt:lpstr>
      <vt:lpstr>Structure FOR THE DISCUSSION section of the report </vt:lpstr>
      <vt:lpstr>PowerPoint Presentation</vt:lpstr>
      <vt:lpstr>What is a take-home message? </vt:lpstr>
      <vt:lpstr>PowerPoint Presentation</vt:lpstr>
      <vt:lpstr>Formats for referencing </vt:lpstr>
      <vt:lpstr>Endnotes and footnotes </vt:lpstr>
      <vt:lpstr>Editing the draft EPQ </vt:lpstr>
      <vt:lpstr>PowerPoint Presentation</vt:lpstr>
      <vt:lpstr>Good and bad practice </vt:lpstr>
      <vt:lpstr>PowerPoint Presentation</vt:lpstr>
      <vt:lpstr>Different types of visual aids </vt:lpstr>
      <vt:lpstr>Presentation skills </vt:lpstr>
      <vt:lpstr>Questions and checklist </vt:lpstr>
      <vt:lpstr>Assessing the presentation </vt:lpstr>
      <vt:lpstr>PowerPoint Presentation</vt:lpstr>
      <vt:lpstr>The summary </vt:lpstr>
      <vt:lpstr>Writing a reflection </vt:lpstr>
      <vt:lpstr>Congratulations – You’re done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Vikki Mann</cp:lastModifiedBy>
  <cp:revision>116</cp:revision>
  <dcterms:created xsi:type="dcterms:W3CDTF">2018-02-02T17:30:45Z</dcterms:created>
  <dcterms:modified xsi:type="dcterms:W3CDTF">2024-11-08T12:21:31Z</dcterms:modified>
</cp:coreProperties>
</file>