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24"/>
  </p:notesMasterIdLst>
  <p:sldIdLst>
    <p:sldId id="256" r:id="rId2"/>
    <p:sldId id="319" r:id="rId3"/>
    <p:sldId id="347" r:id="rId4"/>
    <p:sldId id="264" r:id="rId5"/>
    <p:sldId id="258" r:id="rId6"/>
    <p:sldId id="259" r:id="rId7"/>
    <p:sldId id="320" r:id="rId8"/>
    <p:sldId id="260" r:id="rId9"/>
    <p:sldId id="261" r:id="rId10"/>
    <p:sldId id="262" r:id="rId11"/>
    <p:sldId id="321" r:id="rId12"/>
    <p:sldId id="263" r:id="rId13"/>
    <p:sldId id="265" r:id="rId14"/>
    <p:sldId id="322" r:id="rId15"/>
    <p:sldId id="266" r:id="rId16"/>
    <p:sldId id="267" r:id="rId17"/>
    <p:sldId id="268" r:id="rId18"/>
    <p:sldId id="269" r:id="rId19"/>
    <p:sldId id="270" r:id="rId20"/>
    <p:sldId id="323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667"/>
    <a:srgbClr val="197875"/>
    <a:srgbClr val="80FF00"/>
    <a:srgbClr val="00A19C"/>
    <a:srgbClr val="41ABB8"/>
    <a:srgbClr val="1FCD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92" y="5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6055-69C0-9047-B06F-A8245149448D}" type="datetimeFigureOut">
              <a:rPr lang="en-GB"/>
              <a:pPr/>
              <a:t>08/02/2022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84EA-EAEF-BA4E-92DC-B717D94720B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522" y="1964267"/>
            <a:ext cx="9269129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9291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620599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0701"/>
            <a:ext cx="10131425" cy="40005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306400" y="2231924"/>
            <a:ext cx="1797050" cy="4751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0477500" y="2232025"/>
            <a:ext cx="1454150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See exercise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0 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/>
              <a:t>1/1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1425" cy="1380067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10131425" cy="40259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350500" y="0"/>
            <a:ext cx="1841500" cy="571500"/>
          </a:xfrm>
          <a:prstGeom prst="rect">
            <a:avLst/>
          </a:prstGeom>
        </p:spPr>
        <p:txBody>
          <a:bodyPr lIns="54000" rIns="90000" anchor="ctr"/>
          <a:lstStyle>
            <a:lvl1pPr marL="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9144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3716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1828800" indent="0">
              <a:buNone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/>
              <a:t>Book page 0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525" y="177221"/>
            <a:ext cx="313975" cy="2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9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71500"/>
          </a:xfrm>
          <a:prstGeom prst="rect">
            <a:avLst/>
          </a:prstGeom>
          <a:solidFill>
            <a:srgbClr val="00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61"/>
            <a:ext cx="6654800" cy="571500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 baseline="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Lesson 0  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11761" y="4861"/>
            <a:ext cx="627540" cy="571500"/>
          </a:xfrm>
          <a:prstGeom prst="rect">
            <a:avLst/>
          </a:prstGeom>
        </p:spPr>
        <p:txBody>
          <a:bodyPr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1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/>
            </a:pPr>
            <a:r>
              <a:rPr lang="en-US" dirty="0"/>
              <a:t>1/1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05BFA754-D5C3-4E66-96A6-867B257F58DC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89660" y="6459615"/>
            <a:ext cx="1600200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459616"/>
            <a:ext cx="7827659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akground.jpg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400"/>
            <a:ext cx="12192000" cy="6324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3000" y="57912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0630"/>
            <a:ext cx="12192000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2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avoid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Overly ambitious topics.</a:t>
            </a:r>
          </a:p>
          <a:p>
            <a:pPr lvl="0"/>
            <a:r>
              <a:rPr lang="en-GB" dirty="0"/>
              <a:t>Emotive issues.</a:t>
            </a:r>
          </a:p>
          <a:p>
            <a:pPr lvl="0"/>
            <a:r>
              <a:rPr lang="en-GB" dirty="0"/>
              <a:t>Where you have a personal axe to grind.</a:t>
            </a:r>
          </a:p>
          <a:p>
            <a:pPr lvl="0"/>
            <a:r>
              <a:rPr lang="en-GB" dirty="0"/>
              <a:t>Socially sensitive topics.</a:t>
            </a:r>
          </a:p>
          <a:p>
            <a:pPr lvl="0"/>
            <a:r>
              <a:rPr lang="en-GB" dirty="0"/>
              <a:t>Dual accreditation.</a:t>
            </a:r>
          </a:p>
          <a:p>
            <a:pPr lvl="0"/>
            <a:r>
              <a:rPr lang="en-GB" dirty="0"/>
              <a:t>Don’t try to be too original.</a:t>
            </a:r>
          </a:p>
          <a:p>
            <a:r>
              <a:rPr lang="en-GB" dirty="0"/>
              <a:t>Avoid being too narrow or too broad.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  Ideas for a topic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14–15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1.3</a:t>
            </a:r>
          </a:p>
        </p:txBody>
      </p:sp>
      <p:pic>
        <p:nvPicPr>
          <p:cNvPr id="5" name="Picture 4" descr="shutterstock Karramba Production 157475567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400" y="1035400"/>
            <a:ext cx="6683756" cy="5241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Lesson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3</a:t>
            </a:r>
            <a:endParaRPr lang="en-US" sz="48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A preliminary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</a:t>
            </a:r>
            <a:r>
              <a:rPr lang="en-US" dirty="0"/>
              <a:t>3  A preliminary literature review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Drilling down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8102599" cy="4025900"/>
          </a:xfrm>
        </p:spPr>
        <p:txBody>
          <a:bodyPr anchor="t"/>
          <a:lstStyle/>
          <a:p>
            <a:pPr marL="0" indent="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 literature review </a:t>
            </a:r>
            <a:r>
              <a:rPr lang="en-GB" dirty="0"/>
              <a:t>= a systematic consideration of what other people have written or said about your chosen topic.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Literature</a:t>
            </a:r>
            <a:r>
              <a:rPr lang="en-GB" dirty="0"/>
              <a:t> = books, magazines, websites, TV programmes …</a:t>
            </a:r>
          </a:p>
          <a:p>
            <a:pPr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this preliminary literature review later when completing the </a:t>
            </a:r>
            <a:br>
              <a:rPr lang="en-GB" dirty="0"/>
            </a:br>
            <a:r>
              <a:rPr lang="en-GB" dirty="0"/>
              <a:t>PART A: CANDIDATE PROPOSAL form.</a:t>
            </a:r>
          </a:p>
          <a:p>
            <a:pPr>
              <a:buNone/>
            </a:pPr>
            <a:r>
              <a:rPr lang="en-GB" dirty="0"/>
              <a:t>Example: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16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1" y="4679950"/>
            <a:ext cx="5152072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3644899" cy="3352800"/>
          </a:xfrm>
        </p:spPr>
        <p:txBody>
          <a:bodyPr/>
          <a:lstStyle/>
          <a:p>
            <a:r>
              <a:rPr lang="en-GB" dirty="0"/>
              <a:t>A flowchart for doing your preliminary literature review </a:t>
            </a:r>
            <a:endParaRPr lang="en-US" dirty="0"/>
          </a:p>
        </p:txBody>
      </p:sp>
      <p:pic>
        <p:nvPicPr>
          <p:cNvPr id="4" name="Content Placeholder 3" descr="Ch1 drilling spider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919" y="1039394"/>
            <a:ext cx="6139449" cy="477921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</a:t>
            </a:r>
            <a:r>
              <a:rPr lang="en-US" dirty="0"/>
              <a:t>3  A preliminary literature 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16–17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1.4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06320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Lesson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4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Writing the CANDIDATE PROPOSAL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pre-project proposal 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You have now:</a:t>
            </a:r>
          </a:p>
          <a:p>
            <a:pPr lvl="0"/>
            <a:r>
              <a:rPr lang="en-GB" dirty="0"/>
              <a:t>Completed some preliminary research.</a:t>
            </a:r>
          </a:p>
          <a:p>
            <a:pPr lvl="0"/>
            <a:r>
              <a:rPr lang="en-GB" dirty="0"/>
              <a:t>Selected a topic.</a:t>
            </a:r>
          </a:p>
          <a:p>
            <a:pPr lvl="0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Time to formally propose your project so it can be approved. </a:t>
            </a:r>
          </a:p>
          <a:p>
            <a:pPr lvl="0"/>
            <a:r>
              <a:rPr lang="en-GB" dirty="0"/>
              <a:t>WHO is affected by the topic?</a:t>
            </a:r>
          </a:p>
          <a:p>
            <a:pPr lvl="0"/>
            <a:r>
              <a:rPr lang="en-GB" dirty="0"/>
              <a:t>WHAT are the major questions for this topic?</a:t>
            </a:r>
          </a:p>
          <a:p>
            <a:pPr lvl="0"/>
            <a:r>
              <a:rPr lang="en-GB" dirty="0"/>
              <a:t>WHERE is your topic important?</a:t>
            </a:r>
          </a:p>
          <a:p>
            <a:r>
              <a:rPr lang="en-GB" dirty="0"/>
              <a:t>WHEN is your topic important?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4  Writing the CANDIDATE PROPOSAL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1.5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2608263"/>
            <a:ext cx="3664479" cy="351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300" y="5543183"/>
            <a:ext cx="292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Franklin Gothic Book" charset="0"/>
                <a:ea typeface="Franklin Gothic Book" charset="0"/>
                <a:cs typeface="Franklin Gothic Book" charset="0"/>
              </a:rPr>
              <a:t>Felix, who did the EPQ on </a:t>
            </a:r>
            <a:r>
              <a:rPr lang="en-US" sz="1400" i="1" dirty="0" err="1">
                <a:latin typeface="Franklin Gothic Book" charset="0"/>
                <a:ea typeface="Franklin Gothic Book" charset="0"/>
                <a:cs typeface="Franklin Gothic Book" charset="0"/>
              </a:rPr>
              <a:t>Fracking</a:t>
            </a:r>
            <a:r>
              <a:rPr lang="en-US" sz="1400" i="1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4  Writing the CANDIDATE PROPOSAL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the RECORD OF INITIAL IDEAS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</a:t>
            </a:r>
            <a:r>
              <a:rPr lang="en-GB" b="1" dirty="0"/>
              <a:t>RECORD OF INITIAL IDEAS</a:t>
            </a:r>
            <a:r>
              <a:rPr lang="en-GB" dirty="0"/>
              <a:t> (page 5 of the EPQ candidate record).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STEP 1</a:t>
            </a:r>
            <a:r>
              <a:rPr lang="en-GB"/>
              <a:t>:  Fill </a:t>
            </a:r>
            <a:r>
              <a:rPr lang="en-GB" dirty="0"/>
              <a:t>in the first two elements.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STEP 2</a:t>
            </a:r>
            <a:r>
              <a:rPr lang="en-GB"/>
              <a:t>:  Discuss </a:t>
            </a:r>
            <a:r>
              <a:rPr lang="en-GB" dirty="0"/>
              <a:t>your ideas with your supervisor.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STEP 3</a:t>
            </a:r>
            <a:r>
              <a:rPr lang="en-GB"/>
              <a:t>:  Record </a:t>
            </a:r>
            <a:r>
              <a:rPr lang="en-GB" dirty="0"/>
              <a:t>your supervisor’s comments on the form.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STEP 4</a:t>
            </a:r>
            <a:r>
              <a:rPr lang="en-GB"/>
              <a:t>:  Modify </a:t>
            </a:r>
            <a:r>
              <a:rPr lang="en-GB" dirty="0"/>
              <a:t>your ideas and record your changes.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19–20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523" y="2332567"/>
            <a:ext cx="5013377" cy="396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4  Writing the CANDIDATE PROPOSAL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PART A: CANDIDATE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5300"/>
            <a:ext cx="10833099" cy="4025900"/>
          </a:xfrm>
        </p:spPr>
        <p:txBody>
          <a:bodyPr/>
          <a:lstStyle/>
          <a:p>
            <a:pPr>
              <a:spcAft>
                <a:spcPts val="2000"/>
              </a:spcAft>
              <a:buNone/>
            </a:pPr>
            <a:r>
              <a:rPr lang="en-GB" b="1" dirty="0"/>
              <a:t>STEP 5</a:t>
            </a:r>
            <a:r>
              <a:rPr lang="en-GB" dirty="0"/>
              <a:t>: </a:t>
            </a:r>
          </a:p>
          <a:p>
            <a:pPr>
              <a:spcAft>
                <a:spcPts val="600"/>
              </a:spcAft>
              <a:buNone/>
            </a:pPr>
            <a:r>
              <a:rPr lang="en-GB" b="1" dirty="0"/>
              <a:t>PART A: CANDIDATE PROPOSAL</a:t>
            </a:r>
            <a:r>
              <a:rPr lang="en-GB" dirty="0"/>
              <a:t> (page 6 of the EPQ candidate record).</a:t>
            </a:r>
          </a:p>
          <a:p>
            <a:pPr>
              <a:spcAft>
                <a:spcPts val="2200"/>
              </a:spcAft>
              <a:buNone/>
            </a:pPr>
            <a:r>
              <a:rPr lang="en-GB" dirty="0"/>
              <a:t>Beforehand: arrange an interim meeting with supervisor. </a:t>
            </a:r>
          </a:p>
          <a:p>
            <a:pPr>
              <a:spcAft>
                <a:spcPts val="2200"/>
              </a:spcAft>
              <a:buNone/>
            </a:pPr>
            <a:r>
              <a:rPr lang="en-GB" b="1" dirty="0"/>
              <a:t>PART B: SUPERVISOR’S COMMENTS ON CANDIDATE PROPOSAL</a:t>
            </a:r>
            <a:r>
              <a:rPr lang="en-GB" dirty="0"/>
              <a:t> filled in by supervisor (page 7). </a:t>
            </a:r>
          </a:p>
          <a:p>
            <a:pPr marL="0" indent="0">
              <a:buNone/>
            </a:pPr>
            <a:r>
              <a:rPr lang="en-GB" b="1" dirty="0"/>
              <a:t>PART C: CENTRE COORDINATOR’S APPROVAL OF CANDIDATE PROPOSAL</a:t>
            </a:r>
            <a:r>
              <a:rPr lang="en-GB" dirty="0"/>
              <a:t> filled in by centre coordinator (page 8).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See next slide for copies of forms.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761" y="4064000"/>
            <a:ext cx="2464282" cy="2273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5652700"/>
            <a:ext cx="3077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Franklin Gothic Book" charset="0"/>
                <a:ea typeface="Franklin Gothic Book" charset="0"/>
                <a:cs typeface="Franklin Gothic Book" charset="0"/>
              </a:rPr>
              <a:t>Harriet did an EPQ on the Olympics.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4  Writing the CANDIDATE PROPOSAL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4/5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21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893438"/>
            <a:ext cx="3619499" cy="523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987" y="893439"/>
            <a:ext cx="3681626" cy="523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74" y="893438"/>
            <a:ext cx="3590327" cy="523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your supervisor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700" y="1790701"/>
            <a:ext cx="8899526" cy="4000500"/>
          </a:xfrm>
        </p:spPr>
        <p:txBody>
          <a:bodyPr/>
          <a:lstStyle/>
          <a:p>
            <a:pPr>
              <a:buNone/>
            </a:pPr>
            <a:r>
              <a:rPr lang="en-GB" b="1" dirty="0">
                <a:solidFill>
                  <a:srgbClr val="197875"/>
                </a:solidFill>
                <a:latin typeface="Franklin Gothic Medium"/>
                <a:cs typeface="Franklin Gothic Medium"/>
              </a:rPr>
              <a:t>DO</a:t>
            </a:r>
            <a:r>
              <a:rPr lang="en-GB" b="1" dirty="0">
                <a:solidFill>
                  <a:srgbClr val="80FF00"/>
                </a:solidFill>
                <a:latin typeface="Franklin Gothic Medium"/>
                <a:cs typeface="Franklin Gothic Medium"/>
              </a:rPr>
              <a:t> </a:t>
            </a:r>
            <a:r>
              <a:rPr lang="en-GB" dirty="0"/>
              <a:t>set ground rules.</a:t>
            </a:r>
          </a:p>
          <a:p>
            <a:pPr>
              <a:buNone/>
            </a:pPr>
            <a:r>
              <a:rPr lang="en-GB" b="1" dirty="0">
                <a:solidFill>
                  <a:srgbClr val="197875"/>
                </a:solidFill>
                <a:latin typeface="Franklin Gothic Medium"/>
                <a:cs typeface="Franklin Gothic Medium"/>
              </a:rPr>
              <a:t>DO</a:t>
            </a:r>
            <a:r>
              <a:rPr lang="en-GB" b="1" dirty="0">
                <a:solidFill>
                  <a:srgbClr val="80FF00"/>
                </a:solidFill>
                <a:latin typeface="Franklin Gothic Medium"/>
                <a:cs typeface="Franklin Gothic Medium"/>
              </a:rPr>
              <a:t> </a:t>
            </a:r>
            <a:r>
              <a:rPr lang="en-GB" dirty="0"/>
              <a:t>take responsibility.</a:t>
            </a:r>
          </a:p>
          <a:p>
            <a:pPr>
              <a:buNone/>
            </a:pPr>
            <a:r>
              <a:rPr lang="en-GB" b="1" dirty="0">
                <a:solidFill>
                  <a:srgbClr val="197875"/>
                </a:solidFill>
                <a:latin typeface="Franklin Gothic Medium"/>
                <a:cs typeface="Franklin Gothic Medium"/>
              </a:rPr>
              <a:t>DO</a:t>
            </a:r>
            <a:r>
              <a:rPr lang="en-GB" b="1" dirty="0">
                <a:solidFill>
                  <a:srgbClr val="80FF00"/>
                </a:solidFill>
                <a:latin typeface="Franklin Gothic Medium"/>
                <a:cs typeface="Franklin Gothic Medium"/>
              </a:rPr>
              <a:t> </a:t>
            </a:r>
            <a:r>
              <a:rPr lang="en-GB" dirty="0"/>
              <a:t>use the support effectively.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YOU</a:t>
            </a:r>
            <a:r>
              <a:rPr lang="en-GB" b="1" dirty="0">
                <a:latin typeface="Franklin Gothic Medium"/>
                <a:cs typeface="Franklin Gothic Medium"/>
              </a:rPr>
              <a:t> </a:t>
            </a:r>
            <a:r>
              <a:rPr lang="en-GB" dirty="0"/>
              <a:t>arrange the meetings.</a:t>
            </a:r>
          </a:p>
          <a:p>
            <a:pPr>
              <a:buNone/>
            </a:pPr>
            <a:r>
              <a:rPr lang="en-GB" dirty="0"/>
              <a:t>Make checklist of what has to be done with supervisor.</a:t>
            </a:r>
          </a:p>
          <a:p>
            <a:pPr>
              <a:buNone/>
            </a:pPr>
            <a:r>
              <a:rPr lang="en-GB" dirty="0"/>
              <a:t>Record supervisor’s comments.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4  Writing the CANDIDATE PROPOSAL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5/5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22_23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1.6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6100" y="1816100"/>
            <a:ext cx="5038726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Franklin Gothic Medium"/>
                <a:cs typeface="Franklin Gothic Medium"/>
              </a:rPr>
              <a:t>DON’T </a:t>
            </a:r>
            <a:r>
              <a:rPr lang="en-GB" dirty="0">
                <a:latin typeface="Franklin Gothic Book"/>
                <a:cs typeface="Franklin Gothic Book"/>
              </a:rPr>
              <a:t>go it alone.</a:t>
            </a:r>
          </a:p>
          <a:p>
            <a:pPr>
              <a:spcAft>
                <a:spcPts val="1000"/>
              </a:spcAft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Franklin Gothic Medium"/>
                <a:cs typeface="Franklin Gothic Medium"/>
              </a:rPr>
              <a:t>DON’T </a:t>
            </a:r>
            <a:r>
              <a:rPr lang="en-GB" dirty="0">
                <a:latin typeface="Franklin Gothic Book"/>
                <a:cs typeface="Franklin Gothic Book"/>
              </a:rPr>
              <a:t>let your supervisor be too directive.</a:t>
            </a:r>
          </a:p>
          <a:p>
            <a:pPr>
              <a:spcAft>
                <a:spcPts val="1000"/>
              </a:spcAft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Franklin Gothic Medium"/>
                <a:cs typeface="Franklin Gothic Medium"/>
              </a:rPr>
              <a:t>DON’T </a:t>
            </a:r>
            <a:r>
              <a:rPr lang="en-GB" dirty="0">
                <a:latin typeface="Franklin Gothic Book"/>
                <a:cs typeface="Franklin Gothic Book"/>
              </a:rPr>
              <a:t>be disorganised.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6" name="Picture 5" descr="shutterstock photka 51900211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095" y="2806700"/>
            <a:ext cx="2272343" cy="3477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3813"/>
            <a:ext cx="2146300" cy="451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3630" y="5652700"/>
            <a:ext cx="250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Don't be a puppet.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0930" y="5652700"/>
            <a:ext cx="250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Your supervisor.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617075"/>
            <a:ext cx="1028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Lesson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1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Introducing the EPQ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381500"/>
            <a:ext cx="10287000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Lesson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5</a:t>
            </a:r>
          </a:p>
          <a:p>
            <a:pPr>
              <a:lnSpc>
                <a:spcPts val="4860"/>
              </a:lnSpc>
            </a:pP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Introducing the PRODUCTION LOG and the reviewing process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5  Introducing the PRODUCTION LOG and the reviewing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PRODUCTION LOG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The EPQ is not about the PRODUCT – it’s about the PRODUCTION LOG.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 documents in the PRODUCTION LOG demonstrate your EPQ journey:</a:t>
            </a:r>
          </a:p>
          <a:p>
            <a:pPr lvl="0"/>
            <a:r>
              <a:rPr lang="en-GB" dirty="0"/>
              <a:t>RECORD OF INITIAL IDEAS.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PARTS A, B, C: CANDIDATE PROPOSAL.</a:t>
            </a:r>
          </a:p>
          <a:p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PLANNING REVIEW</a:t>
            </a:r>
            <a:r>
              <a:rPr lang="en-GB" dirty="0">
                <a:solidFill>
                  <a:srgbClr val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 </a:t>
            </a:r>
          </a:p>
          <a:p>
            <a:pPr lvl="0"/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MID-PROJECT REVIEW</a:t>
            </a:r>
            <a:r>
              <a:rPr lang="en-GB" dirty="0">
                <a:solidFill>
                  <a:srgbClr val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PROJECT PRODUCT REVIEW</a:t>
            </a:r>
            <a:r>
              <a:rPr lang="en-GB" dirty="0">
                <a:solidFill>
                  <a:srgbClr val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PRESENTATION RECORD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  <a:p>
            <a:r>
              <a:rPr lang="en-GB" dirty="0">
                <a:solidFill>
                  <a:srgbClr val="000000"/>
                </a:solidFill>
              </a:rPr>
              <a:t>SUMMARY AND REFLECTION.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26</a:t>
            </a:r>
          </a:p>
        </p:txBody>
      </p:sp>
      <p:pic>
        <p:nvPicPr>
          <p:cNvPr id="4" name="Picture 3" descr="shutterstock ollirg 421138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3455">
            <a:off x="8164794" y="2278156"/>
            <a:ext cx="2761968" cy="375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74705" y="4170456"/>
            <a:ext cx="2644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(Described on next slide.)</a:t>
            </a:r>
            <a:endParaRPr lang="en-US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850" y="3861561"/>
            <a:ext cx="134270" cy="10219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9401"/>
            <a:ext cx="4891338" cy="22005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5  Introducing the PRODUCTION LOG and the reviewing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review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PLANNING REVIEW </a:t>
            </a:r>
          </a:p>
          <a:p>
            <a:pPr lvl="0"/>
            <a:r>
              <a:rPr lang="en-GB" dirty="0"/>
              <a:t>Next steps in planning. </a:t>
            </a:r>
          </a:p>
          <a:p>
            <a:pPr lvl="0"/>
            <a:r>
              <a:rPr lang="en-GB" dirty="0"/>
              <a:t>Supervisor’s advice. </a:t>
            </a:r>
          </a:p>
          <a:p>
            <a:pPr lvl="0"/>
            <a:r>
              <a:rPr lang="en-GB" dirty="0"/>
              <a:t>Modifications made.</a:t>
            </a:r>
          </a:p>
          <a:p>
            <a:pPr lvl="0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27–29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8526" y="3440900"/>
            <a:ext cx="45974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chemeClr val="tx1"/>
              </a:buClr>
              <a:buSzPct val="100000"/>
              <a:defRPr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PROJECT PRODUCT REVIEW</a:t>
            </a:r>
          </a:p>
          <a:p>
            <a:pPr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Was revised plan followed?</a:t>
            </a:r>
          </a:p>
          <a:p>
            <a:pPr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Supervisor’s advice.</a:t>
            </a:r>
          </a:p>
          <a:p>
            <a:pPr indent="-277200">
              <a:spcAft>
                <a:spcPts val="1000"/>
              </a:spcAft>
              <a:buFont typeface="Arial"/>
              <a:buChar char="•"/>
            </a:pPr>
            <a:r>
              <a:rPr lang="en-GB" dirty="0">
                <a:latin typeface="Franklin Gothic Book"/>
                <a:cs typeface="Franklin Gothic Book"/>
              </a:rPr>
              <a:t>Modifications made. 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45087" y="2317962"/>
            <a:ext cx="3783013" cy="2677675"/>
          </a:xfrm>
          <a:prstGeom prst="rect">
            <a:avLst/>
          </a:prstGeom>
        </p:spPr>
        <p:txBody>
          <a:bodyPr anchor="t"/>
          <a:lstStyle/>
          <a:p>
            <a:pPr marL="285750" marR="0" lvl="0" indent="-285750" fontAlgn="auto"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  <a:buSzPct val="100000"/>
              <a:tabLst/>
              <a:defRPr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MID-PROJECT REVIEW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How your project has developed.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Supervisor’s advice.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Modifications made.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Final title.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Next steps.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  Introducing the EPQ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EPQ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What is the EPQ?</a:t>
            </a:r>
          </a:p>
          <a:p>
            <a:pPr lvl="0"/>
            <a:r>
              <a:rPr lang="en-GB" dirty="0"/>
              <a:t>The Extended Project Qualification.</a:t>
            </a:r>
          </a:p>
          <a:p>
            <a:pPr lvl="0"/>
            <a:r>
              <a:rPr lang="en-GB" dirty="0"/>
              <a:t>Equivalent to half of an A-level.</a:t>
            </a:r>
          </a:p>
          <a:p>
            <a:pPr lvl="0"/>
            <a:r>
              <a:rPr lang="en-GB" dirty="0"/>
              <a:t>Part of Advanced Diploma or Baccalaureate.</a:t>
            </a:r>
          </a:p>
          <a:p>
            <a:pPr lvl="0"/>
            <a:r>
              <a:rPr lang="en-GB" dirty="0"/>
              <a:t>Taken alongside an A-level or BTEC programme.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Value of the EPQ? </a:t>
            </a:r>
          </a:p>
          <a:p>
            <a:pPr lvl="0"/>
            <a:r>
              <a:rPr lang="en-GB" dirty="0"/>
              <a:t>Independent work.</a:t>
            </a:r>
          </a:p>
          <a:p>
            <a:r>
              <a:rPr lang="en-GB" dirty="0"/>
              <a:t>Self-guided.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Book page 4</a:t>
            </a:r>
          </a:p>
        </p:txBody>
      </p:sp>
      <p:pic>
        <p:nvPicPr>
          <p:cNvPr id="9" name="Picture 8" descr="shutterstock ollirg 421138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3330" y="574851"/>
            <a:ext cx="3913970" cy="56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 chuckstock 129650459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14" y="-130904"/>
            <a:ext cx="4280408" cy="6417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benefits of the EPQ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5301"/>
            <a:ext cx="10131425" cy="4025900"/>
          </a:xfrm>
        </p:spPr>
        <p:txBody>
          <a:bodyPr/>
          <a:lstStyle/>
          <a:p>
            <a:pPr lvl="0"/>
            <a:r>
              <a:rPr lang="en-GB" dirty="0"/>
              <a:t>Working with others.</a:t>
            </a:r>
          </a:p>
          <a:p>
            <a:pPr lvl="0"/>
            <a:r>
              <a:rPr lang="en-GB" dirty="0"/>
              <a:t>Working to deadlines.</a:t>
            </a:r>
          </a:p>
          <a:p>
            <a:pPr lvl="0"/>
            <a:r>
              <a:rPr lang="en-GB" dirty="0"/>
              <a:t>Planning and management of a project.</a:t>
            </a:r>
          </a:p>
          <a:p>
            <a:pPr lvl="0"/>
            <a:r>
              <a:rPr lang="en-GB" dirty="0"/>
              <a:t>Decision making and problem solving.</a:t>
            </a:r>
          </a:p>
          <a:p>
            <a:pPr lvl="0"/>
            <a:r>
              <a:rPr lang="en-GB" dirty="0"/>
              <a:t>Presentation skills.</a:t>
            </a:r>
          </a:p>
          <a:p>
            <a:pPr lvl="0"/>
            <a:r>
              <a:rPr lang="en-GB" dirty="0"/>
              <a:t>Communication skills.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Plus:</a:t>
            </a:r>
          </a:p>
          <a:p>
            <a:r>
              <a:rPr lang="en-GB" dirty="0"/>
              <a:t>Learn skills for University-level study.</a:t>
            </a:r>
          </a:p>
          <a:p>
            <a:r>
              <a:rPr lang="en-GB"/>
              <a:t>Achieve UCAS points without sitting an exam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  Introducing the EPQ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2/4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 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0.1</a:t>
            </a:r>
          </a:p>
        </p:txBody>
      </p:sp>
      <p:sp>
        <p:nvSpPr>
          <p:cNvPr id="9" name="TextBox 8"/>
          <p:cNvSpPr txBox="1"/>
          <p:nvPr/>
        </p:nvSpPr>
        <p:spPr>
          <a:xfrm rot="371823">
            <a:off x="9309162" y="3541514"/>
            <a:ext cx="1685926" cy="2416046"/>
          </a:xfrm>
          <a:prstGeom prst="rect">
            <a:avLst/>
          </a:prstGeom>
          <a:solidFill>
            <a:schemeClr val="bg1"/>
          </a:solidFill>
          <a:effectLst>
            <a:outerShdw blurRad="50800" dist="114300" dir="2280000" sx="103000" sy="103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latin typeface="Franklin Gothic Demi" charset="0"/>
                <a:ea typeface="Franklin Gothic Demi" charset="0"/>
                <a:cs typeface="Franklin Gothic Demi" charset="0"/>
              </a:rPr>
              <a:t>UCAS Points</a:t>
            </a:r>
          </a:p>
          <a:p>
            <a:pPr>
              <a:spcAft>
                <a:spcPts val="600"/>
              </a:spcAft>
            </a:pPr>
            <a:r>
              <a:rPr lang="en-US">
                <a:latin typeface="Franklin Gothic Medium" charset="0"/>
                <a:ea typeface="Franklin Gothic Medium" charset="0"/>
                <a:cs typeface="Franklin Gothic Medium" charset="0"/>
              </a:rPr>
              <a:t>The EPQ tariff</a:t>
            </a:r>
          </a:p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A* 28</a:t>
            </a:r>
          </a:p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A   24</a:t>
            </a:r>
          </a:p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B   20</a:t>
            </a:r>
          </a:p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C   16</a:t>
            </a:r>
          </a:p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D   12</a:t>
            </a:r>
          </a:p>
          <a:p>
            <a:r>
              <a:rPr lang="en-US">
                <a:latin typeface="Franklin Gothic Book" charset="0"/>
                <a:ea typeface="Franklin Gothic Book" charset="0"/>
                <a:cs typeface="Franklin Gothic Book" charset="0"/>
              </a:rPr>
              <a:t>E     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  Introducing the EPQ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3/4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EPQ at a glance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39900"/>
            <a:ext cx="10131425" cy="4051300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Individual or group? </a:t>
            </a:r>
          </a:p>
          <a:p>
            <a:pPr lvl="0"/>
            <a:r>
              <a:rPr lang="en-GB" dirty="0"/>
              <a:t>Individual submission.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Format?</a:t>
            </a:r>
          </a:p>
          <a:p>
            <a:pPr lvl="0"/>
            <a:r>
              <a:rPr lang="en-GB" dirty="0"/>
              <a:t>Written report, essay, artefact, play …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Topic?</a:t>
            </a:r>
          </a:p>
          <a:p>
            <a:pPr lvl="0"/>
            <a:r>
              <a:rPr lang="en-GB" dirty="0"/>
              <a:t>Cannot be directly related to your studies (dual accreditation).</a:t>
            </a:r>
          </a:p>
          <a:p>
            <a:pPr>
              <a:buNone/>
            </a:pPr>
            <a:endParaRPr lang="en-GB" b="1" dirty="0">
              <a:latin typeface="Franklin Gothic Medium"/>
              <a:cs typeface="Franklin Gothic Medium"/>
            </a:endParaRPr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Taught element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/>
              <a:t>(30 hours) and </a:t>
            </a: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independent work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/>
              <a:t>(90 hours).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Book page 5</a:t>
            </a:r>
          </a:p>
        </p:txBody>
      </p:sp>
      <p:pic>
        <p:nvPicPr>
          <p:cNvPr id="5" name="Picture 4" descr="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6" y="431800"/>
            <a:ext cx="406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0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EPQ in more detail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AO1 Manage the project:</a:t>
            </a:r>
            <a:r>
              <a:rPr lang="en-GB" dirty="0">
                <a:latin typeface="Franklin Gothic Demi" charset="0"/>
                <a:ea typeface="Franklin Gothic Demi" charset="0"/>
                <a:cs typeface="Franklin Gothic Demi" charset="0"/>
              </a:rPr>
              <a:t> </a:t>
            </a:r>
            <a:r>
              <a:rPr lang="en-GB" dirty="0"/>
              <a:t>Clear aims and objectives, evidence of planning.</a:t>
            </a:r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AO2 Use resources: </a:t>
            </a:r>
            <a:r>
              <a:rPr lang="en-GB" dirty="0"/>
              <a:t>Well-focused research.</a:t>
            </a:r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AO3 Develop and realise: </a:t>
            </a:r>
            <a:r>
              <a:rPr lang="en-GB" dirty="0"/>
              <a:t>Autonomy, clear plan, well-written report, evidence of the journey.</a:t>
            </a:r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AO4 Review: </a:t>
            </a:r>
            <a:r>
              <a:rPr lang="en-GB" dirty="0"/>
              <a:t>Reflecting on what you have learned.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Material that is assessed:</a:t>
            </a:r>
          </a:p>
          <a:p>
            <a:pPr lvl="0"/>
            <a:r>
              <a:rPr lang="en-GB" dirty="0"/>
              <a:t>PRODUCTION LOG.</a:t>
            </a:r>
          </a:p>
          <a:p>
            <a:pPr lvl="0"/>
            <a:r>
              <a:rPr lang="en-GB" dirty="0"/>
              <a:t>Written REPORT.</a:t>
            </a:r>
          </a:p>
          <a:p>
            <a:r>
              <a:rPr lang="en-GB" dirty="0"/>
              <a:t>Record of the PRESENTATION.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1  Introducing the EPQ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4/4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6–7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0.2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1" y="3953704"/>
            <a:ext cx="3682999" cy="2342322"/>
          </a:xfrm>
          <a:prstGeom prst="rect">
            <a:avLst/>
          </a:prstGeom>
        </p:spPr>
      </p:pic>
      <p:pic>
        <p:nvPicPr>
          <p:cNvPr id="6" name="Picture 5" descr="JaneMcGe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42"/>
          <a:stretch/>
        </p:blipFill>
        <p:spPr>
          <a:xfrm>
            <a:off x="9548064" y="3733801"/>
            <a:ext cx="2538323" cy="2562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820" y="3953704"/>
            <a:ext cx="3680370" cy="2342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6390" y="3399523"/>
            <a:ext cx="2063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An external moderator checks the marks given by your supervisor.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3327" y="3410635"/>
            <a:ext cx="230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The centre coordinator oversees the whole process.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6300" y="3410635"/>
            <a:ext cx="2298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>
                <a:latin typeface="Franklin Gothic Book" charset="0"/>
                <a:ea typeface="Franklin Gothic Book" charset="0"/>
                <a:cs typeface="Franklin Gothic Book" charset="0"/>
              </a:rPr>
              <a:t>Your supervisor helps you through your project and marks the final version.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629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381500"/>
            <a:ext cx="12192002" cy="1917700"/>
          </a:xfrm>
          <a:prstGeom prst="rect">
            <a:avLst/>
          </a:prstGeom>
          <a:solidFill>
            <a:srgbClr val="197875"/>
          </a:solidFill>
          <a:ln>
            <a:noFill/>
          </a:ln>
          <a:effectLst>
            <a:outerShdw blurRad="50800" dist="38100" dir="16200000" algn="t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5700" y="4504720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Lesson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	 </a:t>
            </a:r>
          </a:p>
          <a:p>
            <a:r>
              <a:rPr lang="en-US" sz="4800" dirty="0">
                <a:solidFill>
                  <a:schemeClr val="bg1"/>
                </a:solidFill>
                <a:latin typeface="Franklin Gothic Medium"/>
                <a:cs typeface="Franklin Gothic Medium"/>
              </a:rPr>
              <a:t>Ideas for a topic title</a:t>
            </a:r>
          </a:p>
        </p:txBody>
      </p:sp>
    </p:spTree>
    <p:extLst>
      <p:ext uri="{BB962C8B-B14F-4D97-AF65-F5344CB8AC3E}">
        <p14:creationId xmlns:p14="http://schemas.microsoft.com/office/powerpoint/2010/main" val="141802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  Ideas for a topic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1/3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taught element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EPQ takes about 120 hours, taught element = 30 hours:</a:t>
            </a:r>
          </a:p>
          <a:p>
            <a:pPr lvl="0"/>
            <a:r>
              <a:rPr lang="en-GB" dirty="0"/>
              <a:t>Safety skills.</a:t>
            </a:r>
          </a:p>
          <a:p>
            <a:pPr lvl="0"/>
            <a:r>
              <a:rPr lang="en-GB" dirty="0"/>
              <a:t>ICT skills.</a:t>
            </a:r>
          </a:p>
          <a:p>
            <a:pPr lvl="0"/>
            <a:r>
              <a:rPr lang="en-GB" dirty="0"/>
              <a:t>Research skills.</a:t>
            </a:r>
          </a:p>
          <a:p>
            <a:pPr lvl="0"/>
            <a:r>
              <a:rPr lang="en-GB" dirty="0"/>
              <a:t>Project management skills.</a:t>
            </a:r>
          </a:p>
          <a:p>
            <a:pPr lvl="0"/>
            <a:r>
              <a:rPr lang="en-GB" dirty="0"/>
              <a:t>Personal, learning, thinking skills.</a:t>
            </a:r>
          </a:p>
          <a:p>
            <a:pPr lvl="0"/>
            <a:r>
              <a:rPr lang="en-GB" dirty="0"/>
              <a:t>Sub-specific skills.</a:t>
            </a:r>
            <a:br>
              <a:rPr lang="en-GB" dirty="0"/>
            </a:br>
            <a:endParaRPr lang="en-GB" dirty="0"/>
          </a:p>
          <a:p>
            <a:pPr>
              <a:buNone/>
            </a:pPr>
            <a:r>
              <a:rPr lang="en-GB" dirty="0"/>
              <a:t>See suggested scheme of work on page 11.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10–11</a:t>
            </a:r>
          </a:p>
        </p:txBody>
      </p:sp>
      <p:pic>
        <p:nvPicPr>
          <p:cNvPr id="6" name="Picture 5" descr="shutterstock  iQoncept 150769385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6" y="1701801"/>
            <a:ext cx="43180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ideas from the past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800"/>
              </a:spcAft>
            </a:pPr>
            <a:r>
              <a:rPr lang="en-GB" dirty="0"/>
              <a:t>Extending your studies.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An artefact.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A newspaper article or TV programme.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Doing own research on a topic you’d like to study at University.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A performance.</a:t>
            </a:r>
          </a:p>
          <a:p>
            <a:pPr lvl="0"/>
            <a:r>
              <a:rPr lang="en-GB" dirty="0"/>
              <a:t>Cross-curricular topic.</a:t>
            </a:r>
          </a:p>
          <a:p>
            <a:pPr lvl="0"/>
            <a:endParaRPr lang="en-GB" dirty="0"/>
          </a:p>
          <a:p>
            <a:pPr>
              <a:buNone/>
            </a:pPr>
            <a:r>
              <a:rPr lang="en-GB" b="1" dirty="0">
                <a:latin typeface="Franklin Gothic Demi" charset="0"/>
                <a:ea typeface="Franklin Gothic Demi" charset="0"/>
                <a:cs typeface="Franklin Gothic Demi" charset="0"/>
              </a:rPr>
              <a:t>Examples of good evaluative titles</a:t>
            </a:r>
          </a:p>
          <a:p>
            <a:pPr marL="141750" indent="0">
              <a:buNone/>
            </a:pPr>
            <a:r>
              <a:rPr lang="en-GB" dirty="0"/>
              <a:t>Should the care of those suffering with Alzheimer’s disease be the responsibility of government?</a:t>
            </a:r>
          </a:p>
          <a:p>
            <a:pPr marL="141750" indent="0">
              <a:buNone/>
            </a:pPr>
            <a:r>
              <a:rPr lang="en-GB" dirty="0"/>
              <a:t>How to raise a thousand pounds for a local charity.</a:t>
            </a:r>
          </a:p>
          <a:p>
            <a:pPr marL="141750" indent="0">
              <a:buNone/>
            </a:pPr>
            <a:r>
              <a:rPr lang="en-GB" dirty="0"/>
              <a:t>Can I design and make a platform shoe in the style of the 1970s?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Lesson 2  Ideas for a topic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2/3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Book pages 12–13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See exercise 1.2</a:t>
            </a:r>
          </a:p>
        </p:txBody>
      </p:sp>
      <p:pic>
        <p:nvPicPr>
          <p:cNvPr id="4" name="Picture 3" descr="shutterstock  Kalmatsuy 938467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78258">
            <a:off x="8659755" y="2632598"/>
            <a:ext cx="1959092" cy="215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hutterstock  Thorsten Schmitt 996932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9333">
            <a:off x="7940679" y="651890"/>
            <a:ext cx="1955268" cy="1955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hutterstock Ed Samuel 1359972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84654" y="4000500"/>
            <a:ext cx="1349715" cy="2044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3206</TotalTime>
  <Words>1112</Words>
  <Application>Microsoft Office PowerPoint</Application>
  <PresentationFormat>Widescreen</PresentationFormat>
  <Paragraphs>221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Celestial</vt:lpstr>
      <vt:lpstr>PowerPoint Presentation</vt:lpstr>
      <vt:lpstr>PowerPoint Presentation</vt:lpstr>
      <vt:lpstr>Introducing The EPQ </vt:lpstr>
      <vt:lpstr>The benefits of the EPQ </vt:lpstr>
      <vt:lpstr>EPQ at a glance </vt:lpstr>
      <vt:lpstr>EPQ in more detail </vt:lpstr>
      <vt:lpstr>PowerPoint Presentation</vt:lpstr>
      <vt:lpstr>The taught element </vt:lpstr>
      <vt:lpstr>Project ideas from the past </vt:lpstr>
      <vt:lpstr>Things to avoid </vt:lpstr>
      <vt:lpstr>PowerPoint Presentation</vt:lpstr>
      <vt:lpstr>Drilling down </vt:lpstr>
      <vt:lpstr>A flowchart for doing your preliminary literature review </vt:lpstr>
      <vt:lpstr>PowerPoint Presentation</vt:lpstr>
      <vt:lpstr>The pre-project proposal form </vt:lpstr>
      <vt:lpstr>Constructing the RECORD OF INITIAL IDEAS </vt:lpstr>
      <vt:lpstr>Constructing PART A: CANDIDATE PROPOSAL </vt:lpstr>
      <vt:lpstr>PowerPoint Presentation</vt:lpstr>
      <vt:lpstr>The role of your supervisor </vt:lpstr>
      <vt:lpstr>PowerPoint Presentation</vt:lpstr>
      <vt:lpstr>The PRODUCTION LOG </vt:lpstr>
      <vt:lpstr>The review documents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Vikki Mann</cp:lastModifiedBy>
  <cp:revision>117</cp:revision>
  <dcterms:created xsi:type="dcterms:W3CDTF">2018-02-02T17:30:45Z</dcterms:created>
  <dcterms:modified xsi:type="dcterms:W3CDTF">2022-02-08T12:09:46Z</dcterms:modified>
</cp:coreProperties>
</file>